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 id="2147483686" r:id="rId3"/>
  </p:sldMasterIdLst>
  <p:notesMasterIdLst>
    <p:notesMasterId r:id="rId12"/>
  </p:notesMasterIdLst>
  <p:sldIdLst>
    <p:sldId id="342" r:id="rId4"/>
    <p:sldId id="271" r:id="rId5"/>
    <p:sldId id="264" r:id="rId6"/>
    <p:sldId id="266" r:id="rId7"/>
    <p:sldId id="265" r:id="rId8"/>
    <p:sldId id="269" r:id="rId9"/>
    <p:sldId id="341" r:id="rId10"/>
    <p:sldId id="352"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94712" autoAdjust="0"/>
  </p:normalViewPr>
  <p:slideViewPr>
    <p:cSldViewPr snapToGrid="0" showGuides="1">
      <p:cViewPr varScale="1">
        <p:scale>
          <a:sx n="74" d="100"/>
          <a:sy n="74" d="100"/>
        </p:scale>
        <p:origin x="139" y="77"/>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825DB4A-876A-430E-8CE7-A4E3BE5A4B46}" type="datetimeFigureOut">
              <a:rPr lang="en-US" smtClean="0"/>
              <a:t>2/7/2020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538B279-CFEB-4C2F-A5FB-91FDCA6609A3}" type="slidenum">
              <a:rPr lang="en-US" smtClean="0"/>
              <a:t>‹#›</a:t>
            </a:fld>
            <a:endParaRPr lang="en-US"/>
          </a:p>
        </p:txBody>
      </p:sp>
    </p:spTree>
    <p:extLst>
      <p:ext uri="{BB962C8B-B14F-4D97-AF65-F5344CB8AC3E}">
        <p14:creationId xmlns:p14="http://schemas.microsoft.com/office/powerpoint/2010/main" val="744763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BSCS focus: Models and CSW</a:t>
            </a:r>
          </a:p>
          <a:p>
            <a:endParaRPr lang="en-US" dirty="0"/>
          </a:p>
          <a:p>
            <a:pPr rtl="0"/>
            <a:r>
              <a:rPr lang="en-US" sz="1200" b="0" i="0" u="none" strike="noStrike" kern="1200" dirty="0">
                <a:solidFill>
                  <a:schemeClr val="tx1"/>
                </a:solidFill>
                <a:effectLst/>
                <a:latin typeface="+mn-lt"/>
                <a:ea typeface="+mn-ea"/>
                <a:cs typeface="+mn-cs"/>
              </a:rPr>
              <a:t>Link to the previous lesson</a:t>
            </a:r>
            <a:endParaRPr lang="en-US" dirty="0">
              <a:effectLst/>
            </a:endParaRP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Ask a participant to summarize what they learned in the previous lesson. Then ask others whether they agree and if there are other ideas they would like to add. </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Participants should be able to describe that there are many different types of proteins in the body. They should also be able to say that some changes in organisms are caused by different amounts of proteins while others are caused by a changed structure of those proteins. Those changes can affect the way a protein functions. </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a participant to read the focus question. Ask if they can think of another example that might be interesting. Allow time write their ideas about the question. Reassure them that they are just beginning the lesson so they may not know the answer, but to write their best ideas (modeling for how they should remind students). They will have a chance to revise their ideas as they work through the rest of the lesson. </a:t>
            </a:r>
            <a:endParaRPr lang="en-US" dirty="0">
              <a:effectLst/>
            </a:endParaRPr>
          </a:p>
          <a:p>
            <a:pPr rtl="0"/>
            <a:r>
              <a:rPr lang="en-US" dirty="0">
                <a:effectLst/>
              </a:rPr>
              <a:t> </a:t>
            </a:r>
          </a:p>
          <a:p>
            <a:pPr rtl="0" fontAlgn="base"/>
            <a:r>
              <a:rPr lang="en-US" sz="1200" b="0" i="0" u="none" strike="noStrike" kern="1200" dirty="0">
                <a:solidFill>
                  <a:schemeClr val="tx1"/>
                </a:solidFill>
                <a:effectLst/>
                <a:latin typeface="+mn-lt"/>
                <a:ea typeface="+mn-ea"/>
                <a:cs typeface="+mn-cs"/>
              </a:rPr>
              <a:t>Allow some time for teams to discuss their thoughts. Ask elicit and probe questions to the groups. Encourage them to consider which ideas are similar and which ideas are different between their ideas. </a:t>
            </a:r>
          </a:p>
          <a:p>
            <a:endParaRPr lang="en-US" dirty="0"/>
          </a:p>
        </p:txBody>
      </p:sp>
      <p:sp>
        <p:nvSpPr>
          <p:cNvPr id="4" name="Slide Number Placeholder 3"/>
          <p:cNvSpPr>
            <a:spLocks noGrp="1"/>
          </p:cNvSpPr>
          <p:nvPr>
            <p:ph type="sldNum" sz="quarter" idx="10"/>
          </p:nvPr>
        </p:nvSpPr>
        <p:spPr/>
        <p:txBody>
          <a:bodyPr/>
          <a:lstStyle/>
          <a:p>
            <a:fld id="{50312467-8523-4228-8E6E-E379319368F3}" type="slidenum">
              <a:rPr lang="en-US" smtClean="0"/>
              <a:t>2</a:t>
            </a:fld>
            <a:endParaRPr lang="en-US"/>
          </a:p>
        </p:txBody>
      </p:sp>
    </p:spTree>
    <p:extLst>
      <p:ext uri="{BB962C8B-B14F-4D97-AF65-F5344CB8AC3E}">
        <p14:creationId xmlns:p14="http://schemas.microsoft.com/office/powerpoint/2010/main" val="427725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48239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70551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09867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SCS title pag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36DFE0E-D9C5-4490-85AB-C9D702D49034}"/>
              </a:ext>
            </a:extLst>
          </p:cNvPr>
          <p:cNvSpPr>
            <a:spLocks noGrp="1"/>
          </p:cNvSpPr>
          <p:nvPr>
            <p:ph type="title" hasCustomPrompt="1"/>
          </p:nvPr>
        </p:nvSpPr>
        <p:spPr>
          <a:xfrm>
            <a:off x="687938" y="2415098"/>
            <a:ext cx="7770263" cy="441693"/>
          </a:xfrm>
          <a:prstGeom prst="rect">
            <a:avLst/>
          </a:prstGeom>
        </p:spPr>
        <p:txBody>
          <a:bodyPr anchor="b"/>
          <a:lstStyle>
            <a:lvl1pPr algn="l">
              <a:defRPr sz="4000" b="1">
                <a:latin typeface="Myriad Pro" panose="020B0503030403020204" pitchFamily="34" charset="0"/>
              </a:defRPr>
            </a:lvl1pPr>
          </a:lstStyle>
          <a:p>
            <a:r>
              <a:rPr lang="en-US" dirty="0"/>
              <a:t>Click to edit Main titles</a:t>
            </a:r>
          </a:p>
        </p:txBody>
      </p:sp>
      <p:sp>
        <p:nvSpPr>
          <p:cNvPr id="6" name="Text Placeholder 14">
            <a:extLst>
              <a:ext uri="{FF2B5EF4-FFF2-40B4-BE49-F238E27FC236}">
                <a16:creationId xmlns:a16="http://schemas.microsoft.com/office/drawing/2014/main" id="{16379FD0-ECF3-402F-BEF1-90A2CDD9FD67}"/>
              </a:ext>
            </a:extLst>
          </p:cNvPr>
          <p:cNvSpPr>
            <a:spLocks noGrp="1"/>
          </p:cNvSpPr>
          <p:nvPr>
            <p:ph type="body" sz="quarter" idx="12" hasCustomPrompt="1"/>
          </p:nvPr>
        </p:nvSpPr>
        <p:spPr>
          <a:xfrm>
            <a:off x="687938" y="3359595"/>
            <a:ext cx="7757445" cy="206690"/>
          </a:xfrm>
          <a:prstGeom prst="rect">
            <a:avLst/>
          </a:prstGeom>
        </p:spPr>
        <p:txBody>
          <a:bodyPr anchor="ctr"/>
          <a:lstStyle>
            <a:lvl1pPr marL="0" indent="0">
              <a:buNone/>
              <a:defRPr sz="1600">
                <a:solidFill>
                  <a:schemeClr val="bg1"/>
                </a:solidFill>
                <a:latin typeface="Myriad Pro" panose="020B0503030403020204" pitchFamily="34" charset="0"/>
              </a:defRPr>
            </a:lvl1pPr>
          </a:lstStyle>
          <a:p>
            <a:pPr lvl="0"/>
            <a:r>
              <a:rPr lang="en-US" dirty="0"/>
              <a:t>Day, Month &amp; Date, Year</a:t>
            </a:r>
          </a:p>
        </p:txBody>
      </p:sp>
      <p:sp>
        <p:nvSpPr>
          <p:cNvPr id="7" name="Text Placeholder 7">
            <a:extLst>
              <a:ext uri="{FF2B5EF4-FFF2-40B4-BE49-F238E27FC236}">
                <a16:creationId xmlns:a16="http://schemas.microsoft.com/office/drawing/2014/main" id="{0BA57B95-60DA-4645-843B-6D892950C8FB}"/>
              </a:ext>
            </a:extLst>
          </p:cNvPr>
          <p:cNvSpPr>
            <a:spLocks noGrp="1"/>
          </p:cNvSpPr>
          <p:nvPr>
            <p:ph type="body" sz="quarter" idx="10" hasCustomPrompt="1"/>
          </p:nvPr>
        </p:nvSpPr>
        <p:spPr>
          <a:xfrm>
            <a:off x="687938" y="2928966"/>
            <a:ext cx="7770263" cy="258664"/>
          </a:xfrm>
          <a:prstGeom prst="rect">
            <a:avLst/>
          </a:prstGeom>
        </p:spPr>
        <p:txBody>
          <a:bodyPr anchor="ctr"/>
          <a:lstStyle>
            <a:lvl1pPr marL="0" indent="0" algn="l">
              <a:buNone/>
              <a:tabLst>
                <a:tab pos="803275" algn="l"/>
              </a:tabLst>
              <a:defRPr sz="3200">
                <a:solidFill>
                  <a:schemeClr val="tx1"/>
                </a:solidFill>
                <a:latin typeface="Myriad Pro" panose="020B0503030403020204" pitchFamily="34" charset="0"/>
              </a:defRPr>
            </a:lvl1pPr>
            <a:lvl2pPr marL="457200" indent="0">
              <a:buNone/>
              <a:defRPr/>
            </a:lvl2pPr>
          </a:lstStyle>
          <a:p>
            <a:pPr lvl="0"/>
            <a:r>
              <a:rPr lang="en-US" dirty="0"/>
              <a:t>Click to edit sub-title</a:t>
            </a:r>
          </a:p>
        </p:txBody>
      </p:sp>
      <p:sp>
        <p:nvSpPr>
          <p:cNvPr id="8" name="Text Placeholder 14">
            <a:extLst>
              <a:ext uri="{FF2B5EF4-FFF2-40B4-BE49-F238E27FC236}">
                <a16:creationId xmlns:a16="http://schemas.microsoft.com/office/drawing/2014/main" id="{7F644EFF-A89B-4515-901A-8B9522A93470}"/>
              </a:ext>
            </a:extLst>
          </p:cNvPr>
          <p:cNvSpPr>
            <a:spLocks noGrp="1"/>
          </p:cNvSpPr>
          <p:nvPr>
            <p:ph type="body" sz="quarter" idx="13" hasCustomPrompt="1"/>
          </p:nvPr>
        </p:nvSpPr>
        <p:spPr>
          <a:xfrm>
            <a:off x="687937" y="3672500"/>
            <a:ext cx="3884063" cy="2104454"/>
          </a:xfrm>
          <a:prstGeom prst="rect">
            <a:avLst/>
          </a:prstGeom>
        </p:spPr>
        <p:txBody>
          <a:bodyPr anchor="t"/>
          <a:lstStyle>
            <a:lvl1pPr marL="0" indent="0">
              <a:buNone/>
              <a:defRPr sz="1400">
                <a:solidFill>
                  <a:schemeClr val="bg1"/>
                </a:solidFill>
                <a:latin typeface="Myriad Pro" panose="020B0503030403020204" pitchFamily="34" charset="0"/>
              </a:defRPr>
            </a:lvl1pPr>
          </a:lstStyle>
          <a:p>
            <a:pPr lvl="0"/>
            <a:r>
              <a:rPr lang="en-US" dirty="0"/>
              <a:t>Presenter Names &amp; Affiliations</a:t>
            </a:r>
          </a:p>
        </p:txBody>
      </p:sp>
      <p:sp>
        <p:nvSpPr>
          <p:cNvPr id="9" name="Text Placeholder 7">
            <a:extLst>
              <a:ext uri="{FF2B5EF4-FFF2-40B4-BE49-F238E27FC236}">
                <a16:creationId xmlns:a16="http://schemas.microsoft.com/office/drawing/2014/main" id="{8AA137D8-CF95-49A1-B940-75382B926FD2}"/>
              </a:ext>
            </a:extLst>
          </p:cNvPr>
          <p:cNvSpPr txBox="1">
            <a:spLocks/>
          </p:cNvSpPr>
          <p:nvPr userDrawn="1"/>
        </p:nvSpPr>
        <p:spPr>
          <a:xfrm>
            <a:off x="0" y="1097308"/>
            <a:ext cx="9144000" cy="540247"/>
          </a:xfrm>
          <a:prstGeom prst="rect">
            <a:avLst/>
          </a:prstGeom>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1300" kern="1200">
                <a:solidFill>
                  <a:schemeClr val="bg1"/>
                </a:solidFill>
                <a:latin typeface="Myriad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3184B1"/>
                </a:solidFill>
                <a:effectLst/>
                <a:uLnTx/>
                <a:uFillTx/>
                <a:latin typeface="Myriad Pro" panose="020B0503030403020204" pitchFamily="34" charset="0"/>
                <a:ea typeface="+mn-ea"/>
                <a:cs typeface="+mn-cs"/>
              </a:rPr>
              <a:t>Transforming Science Education Through Research-Driven Innovation</a:t>
            </a:r>
          </a:p>
        </p:txBody>
      </p:sp>
      <p:cxnSp>
        <p:nvCxnSpPr>
          <p:cNvPr id="10" name="Straight Connector 9">
            <a:extLst>
              <a:ext uri="{FF2B5EF4-FFF2-40B4-BE49-F238E27FC236}">
                <a16:creationId xmlns:a16="http://schemas.microsoft.com/office/drawing/2014/main" id="{390A2DAF-CC93-4062-B023-F9F12D3CD9DF}"/>
              </a:ext>
            </a:extLst>
          </p:cNvPr>
          <p:cNvCxnSpPr/>
          <p:nvPr userDrawn="1"/>
        </p:nvCxnSpPr>
        <p:spPr>
          <a:xfrm>
            <a:off x="685800" y="1110950"/>
            <a:ext cx="777240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012A57F-8065-4B67-B6E9-DA90F8D4F9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0244" y="540249"/>
            <a:ext cx="1643511" cy="453471"/>
          </a:xfrm>
          <a:prstGeom prst="rect">
            <a:avLst/>
          </a:prstGeom>
        </p:spPr>
      </p:pic>
    </p:spTree>
    <p:extLst>
      <p:ext uri="{BB962C8B-B14F-4D97-AF65-F5344CB8AC3E}">
        <p14:creationId xmlns:p14="http://schemas.microsoft.com/office/powerpoint/2010/main" val="3976183583"/>
      </p:ext>
    </p:extLst>
  </p:cSld>
  <p:clrMapOvr>
    <a:masterClrMapping/>
  </p:clrMapOvr>
  <p:extLst>
    <p:ext uri="{DCECCB84-F9BA-43D5-87BE-67443E8EF086}">
      <p15:sldGuideLst xmlns:p15="http://schemas.microsoft.com/office/powerpoint/2012/main">
        <p15:guide id="2" pos="432">
          <p15:clr>
            <a:srgbClr val="FBAE40"/>
          </p15:clr>
        </p15:guide>
        <p15:guide id="3" pos="5328">
          <p15:clr>
            <a:srgbClr val="FBAE40"/>
          </p15:clr>
        </p15:guide>
        <p15:guide id="4"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97640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FFD58B-9BA7-4977-ABCD-C69BDB5B8D11}"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138264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FFD58B-9BA7-4977-ABCD-C69BDB5B8D11}"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76734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697056"/>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FFD58B-9BA7-4977-ABCD-C69BDB5B8D11}" type="datetimeFigureOut">
              <a:rPr lang="en-US" smtClean="0"/>
              <a:t>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67727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FFD58B-9BA7-4977-ABCD-C69BDB5B8D11}" type="datetimeFigureOut">
              <a:rPr lang="en-US" smtClean="0"/>
              <a:t>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7878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D58B-9BA7-4977-ABCD-C69BDB5B8D11}" type="datetimeFigureOut">
              <a:rPr lang="en-US" smtClean="0"/>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423706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FFD58B-9BA7-4977-ABCD-C69BDB5B8D11}"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34886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FFD58B-9BA7-4977-ABCD-C69BDB5B8D11}"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63670-91CB-4325-8070-1E97CCD3EA5E}" type="slidenum">
              <a:rPr lang="en-US" smtClean="0"/>
              <a:t>‹#›</a:t>
            </a:fld>
            <a:endParaRPr lang="en-US"/>
          </a:p>
        </p:txBody>
      </p:sp>
    </p:spTree>
    <p:extLst>
      <p:ext uri="{BB962C8B-B14F-4D97-AF65-F5344CB8AC3E}">
        <p14:creationId xmlns:p14="http://schemas.microsoft.com/office/powerpoint/2010/main" val="219436302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file:///C:\Program%20Files%20(x86)\Karen's%20Time%20Cop\PTTimeCop.exe"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156462"/>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37BB782-0A45-489A-8D1C-5804B459066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31"/>
            <a:ext cx="9185564" cy="6890039"/>
          </a:xfrm>
          <a:prstGeom prst="rect">
            <a:avLst/>
          </a:prstGeom>
        </p:spPr>
      </p:pic>
      <p:pic>
        <p:nvPicPr>
          <p:cNvPr id="9" name="Picture 8">
            <a:extLst>
              <a:ext uri="{FF2B5EF4-FFF2-40B4-BE49-F238E27FC236}">
                <a16:creationId xmlns:a16="http://schemas.microsoft.com/office/drawing/2014/main" id="{FB1103F9-31B4-4CCF-8384-1E68C9E2335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212700" y="6185910"/>
            <a:ext cx="1308588" cy="361060"/>
          </a:xfrm>
          <a:prstGeom prst="rect">
            <a:avLst/>
          </a:prstGeom>
        </p:spPr>
      </p:pic>
      <p:sp>
        <p:nvSpPr>
          <p:cNvPr id="2" name="Title Placeholder 1"/>
          <p:cNvSpPr>
            <a:spLocks noGrp="1"/>
          </p:cNvSpPr>
          <p:nvPr>
            <p:ph type="title"/>
          </p:nvPr>
        </p:nvSpPr>
        <p:spPr>
          <a:xfrm>
            <a:off x="628650" y="365127"/>
            <a:ext cx="7886700" cy="74785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D58B-9BA7-4977-ABCD-C69BDB5B8D11}" type="datetimeFigureOut">
              <a:rPr lang="en-US" smtClean="0"/>
              <a:t>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63670-91CB-4325-8070-1E97CCD3EA5E}" type="slidenum">
              <a:rPr lang="en-US" smtClean="0"/>
              <a:t>‹#›</a:t>
            </a:fld>
            <a:endParaRPr lang="en-US"/>
          </a:p>
        </p:txBody>
      </p:sp>
      <p:grpSp>
        <p:nvGrpSpPr>
          <p:cNvPr id="10" name="Group 9">
            <a:extLst>
              <a:ext uri="{FF2B5EF4-FFF2-40B4-BE49-F238E27FC236}">
                <a16:creationId xmlns:a16="http://schemas.microsoft.com/office/drawing/2014/main" id="{9331198F-F4BB-4533-B8F7-F120D331C213}"/>
              </a:ext>
            </a:extLst>
          </p:cNvPr>
          <p:cNvGrpSpPr>
            <a:grpSpLocks noChangeAspect="1"/>
          </p:cNvGrpSpPr>
          <p:nvPr userDrawn="1"/>
        </p:nvGrpSpPr>
        <p:grpSpPr>
          <a:xfrm>
            <a:off x="65505" y="17281"/>
            <a:ext cx="176035" cy="278605"/>
            <a:chOff x="0" y="0"/>
            <a:chExt cx="1527048" cy="2416035"/>
          </a:xfrm>
        </p:grpSpPr>
        <p:pic>
          <p:nvPicPr>
            <p:cNvPr id="12" name="Picture 11">
              <a:hlinkClick r:id="rId15" action="ppaction://program"/>
              <a:extLst>
                <a:ext uri="{FF2B5EF4-FFF2-40B4-BE49-F238E27FC236}">
                  <a16:creationId xmlns:a16="http://schemas.microsoft.com/office/drawing/2014/main" id="{64A11CC7-CE2E-493E-9718-100C753447DE}"/>
                </a:ext>
              </a:extLst>
            </p:cNvPr>
            <p:cNvPicPr preferRelativeResize="0">
              <a:picLocks noChangeAspect="1"/>
            </p:cNvPicPr>
            <p:nvPr/>
          </p:nvPicPr>
          <p:blipFill rotWithShape="1">
            <a:blip r:embed="rId16" cstate="print">
              <a:extLst>
                <a:ext uri="{28A0092B-C50C-407E-A947-70E740481C1C}">
                  <a14:useLocalDpi xmlns:a14="http://schemas.microsoft.com/office/drawing/2010/main" val="0"/>
                </a:ext>
              </a:extLst>
            </a:blip>
            <a:srcRect l="27988" t="8583" r="26485" b="22380"/>
            <a:stretch/>
          </p:blipFill>
          <p:spPr bwMode="auto">
            <a:xfrm>
              <a:off x="0" y="0"/>
              <a:ext cx="1527048" cy="2315959"/>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9EDD1E84-7117-453F-80F2-C0EEBB716B25}"/>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l="5638" t="86078" r="49586" b="5780"/>
            <a:stretch/>
          </p:blipFill>
          <p:spPr bwMode="auto">
            <a:xfrm>
              <a:off x="162838" y="2204580"/>
              <a:ext cx="1151890" cy="21145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23813632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773871"/>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7.jpg"/><Relationship Id="rId4" Type="http://schemas.openxmlformats.org/officeDocument/2006/relationships/hyperlink" Target="http://www.publicdomainpictures.net/view-image.php?image=72387&amp;picture=baseball-hat-clipar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ublicdomainpictures.net/view-image.php?image=72387&amp;picture=baseball-hat-clipart" TargetMode="Externa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freefoodphotos.com/imagelibrary/cooking/slides/electric_ring_off.html" TargetMode="Externa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hyperlink" Target="http://www.publicdomainpictures.net/view-image.php?image=72387&amp;picture=baseball-hat-clipart" TargetMode="Externa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freefoodphotos.com/imagelibrary/cooking/slides/electric_ring_off.html"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7.jpg"/><Relationship Id="rId4" Type="http://schemas.openxmlformats.org/officeDocument/2006/relationships/hyperlink" Target="http://www.publicdomainpictures.net/view-image.php?image=72387&amp;picture=baseball-hat-clipar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ublicdomainpictures.net/view-image.php?image=72387&amp;picture=baseball-hat-clipart"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freefoodphotos.com/imagelibrary/cooking/slides/electric_ring_off.html" TargetMode="Externa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hyperlink" Target="http://www.publicdomainpictures.net/view-image.php?image=72387&amp;picture=baseball-hat-clipart" TargetMode="Externa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freefoodphotos.com/imagelibrary/cooking/slides/electric_ring_off.html" TargetMode="Externa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hyperlink" Target="http://freefoodphotos.com/imagelibrary/cooking/slides/electric_ring_off.html" TargetMode="External"/><Relationship Id="rId5" Type="http://schemas.openxmlformats.org/officeDocument/2006/relationships/image" Target="../media/image7.jpg"/><Relationship Id="rId4" Type="http://schemas.openxmlformats.org/officeDocument/2006/relationships/hyperlink" Target="http://www.publicdomainpictures.net/view-image.php?image=72387&amp;picture=baseball-hat-clip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53F9-2E8B-430A-A8B0-1A14A71F34EA}"/>
              </a:ext>
            </a:extLst>
          </p:cNvPr>
          <p:cNvSpPr>
            <a:spLocks noGrp="1"/>
          </p:cNvSpPr>
          <p:nvPr>
            <p:ph type="title"/>
          </p:nvPr>
        </p:nvSpPr>
        <p:spPr/>
        <p:txBody>
          <a:bodyPr/>
          <a:lstStyle/>
          <a:p>
            <a:r>
              <a:rPr lang="en-US" dirty="0"/>
              <a:t>A Study of Traits</a:t>
            </a:r>
          </a:p>
        </p:txBody>
      </p:sp>
      <p:sp>
        <p:nvSpPr>
          <p:cNvPr id="4" name="Text Placeholder 3">
            <a:extLst>
              <a:ext uri="{FF2B5EF4-FFF2-40B4-BE49-F238E27FC236}">
                <a16:creationId xmlns:a16="http://schemas.microsoft.com/office/drawing/2014/main" id="{30B8E714-9F76-4A86-9D88-D160E91D2C34}"/>
              </a:ext>
            </a:extLst>
          </p:cNvPr>
          <p:cNvSpPr>
            <a:spLocks noGrp="1"/>
          </p:cNvSpPr>
          <p:nvPr>
            <p:ph type="body" sz="quarter" idx="10"/>
          </p:nvPr>
        </p:nvSpPr>
        <p:spPr/>
        <p:txBody>
          <a:bodyPr/>
          <a:lstStyle/>
          <a:p>
            <a:r>
              <a:rPr lang="en-US" dirty="0"/>
              <a:t>Lesson 9</a:t>
            </a:r>
          </a:p>
        </p:txBody>
      </p:sp>
      <p:cxnSp>
        <p:nvCxnSpPr>
          <p:cNvPr id="7" name="Straight Connector 6">
            <a:extLst>
              <a:ext uri="{FF2B5EF4-FFF2-40B4-BE49-F238E27FC236}">
                <a16:creationId xmlns:a16="http://schemas.microsoft.com/office/drawing/2014/main" id="{A557133F-6B05-4991-94E4-D914AF4CCCC9}"/>
              </a:ext>
            </a:extLst>
          </p:cNvPr>
          <p:cNvCxnSpPr/>
          <p:nvPr/>
        </p:nvCxnSpPr>
        <p:spPr>
          <a:xfrm>
            <a:off x="685800" y="1110950"/>
            <a:ext cx="777240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AA5178F-95B7-45C8-934B-7D1F7F5C3B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0244" y="540249"/>
            <a:ext cx="1643511" cy="453471"/>
          </a:xfrm>
          <a:prstGeom prst="rect">
            <a:avLst/>
          </a:prstGeom>
        </p:spPr>
      </p:pic>
      <p:sp>
        <p:nvSpPr>
          <p:cNvPr id="6" name="Text Placeholder 5">
            <a:extLst>
              <a:ext uri="{FF2B5EF4-FFF2-40B4-BE49-F238E27FC236}">
                <a16:creationId xmlns:a16="http://schemas.microsoft.com/office/drawing/2014/main" id="{872FF675-C786-4BA1-BCA3-0F61BD2649DC}"/>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88350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FE44A-E2B1-491A-AD04-09A76732CAFD}"/>
              </a:ext>
            </a:extLst>
          </p:cNvPr>
          <p:cNvSpPr>
            <a:spLocks noGrp="1"/>
          </p:cNvSpPr>
          <p:nvPr>
            <p:ph type="title"/>
          </p:nvPr>
        </p:nvSpPr>
        <p:spPr/>
        <p:txBody>
          <a:bodyPr>
            <a:normAutofit/>
          </a:bodyPr>
          <a:lstStyle/>
          <a:p>
            <a:r>
              <a:rPr lang="en-US" dirty="0"/>
              <a:t>Focus Question #9</a:t>
            </a:r>
          </a:p>
        </p:txBody>
      </p:sp>
      <p:sp>
        <p:nvSpPr>
          <p:cNvPr id="3" name="Content Placeholder 2">
            <a:extLst>
              <a:ext uri="{FF2B5EF4-FFF2-40B4-BE49-F238E27FC236}">
                <a16:creationId xmlns:a16="http://schemas.microsoft.com/office/drawing/2014/main" id="{E7610AE5-DCE1-4237-9BAF-51B7A230DF5D}"/>
              </a:ext>
            </a:extLst>
          </p:cNvPr>
          <p:cNvSpPr>
            <a:spLocks noGrp="1"/>
          </p:cNvSpPr>
          <p:nvPr>
            <p:ph idx="1"/>
          </p:nvPr>
        </p:nvSpPr>
        <p:spPr>
          <a:xfrm>
            <a:off x="934741" y="2736272"/>
            <a:ext cx="7808769" cy="1537855"/>
          </a:xfrm>
        </p:spPr>
        <p:txBody>
          <a:bodyPr>
            <a:normAutofit lnSpcReduction="10000"/>
          </a:bodyPr>
          <a:lstStyle/>
          <a:p>
            <a:pPr marL="0" indent="0">
              <a:buNone/>
            </a:pPr>
            <a:r>
              <a:rPr lang="en-US" dirty="0"/>
              <a:t>Is it possible for a family who all show the same version of a trait to have an individual with a different version of the trait? If so, how did that happen? If not, why not?</a:t>
            </a:r>
          </a:p>
        </p:txBody>
      </p:sp>
      <p:sp>
        <p:nvSpPr>
          <p:cNvPr id="4" name="Rectangle 3">
            <a:extLst>
              <a:ext uri="{FF2B5EF4-FFF2-40B4-BE49-F238E27FC236}">
                <a16:creationId xmlns:a16="http://schemas.microsoft.com/office/drawing/2014/main" id="{295849B1-55D7-4D4A-ADB8-35ADCE68C56A}"/>
              </a:ext>
            </a:extLst>
          </p:cNvPr>
          <p:cNvSpPr/>
          <p:nvPr/>
        </p:nvSpPr>
        <p:spPr>
          <a:xfrm>
            <a:off x="685801" y="2514600"/>
            <a:ext cx="7786389" cy="1981200"/>
          </a:xfrm>
          <a:prstGeom prst="rect">
            <a:avLst/>
          </a:prstGeom>
          <a:noFill/>
          <a:ln w="28575">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5" name="Picture 4">
            <a:extLst>
              <a:ext uri="{FF2B5EF4-FFF2-40B4-BE49-F238E27FC236}">
                <a16:creationId xmlns:a16="http://schemas.microsoft.com/office/drawing/2014/main" id="{896CE588-B006-4E68-8112-A5054DB981B1}"/>
              </a:ext>
            </a:extLst>
          </p:cNvPr>
          <p:cNvPicPr>
            <a:picLocks noChangeAspect="1"/>
          </p:cNvPicPr>
          <p:nvPr/>
        </p:nvPicPr>
        <p:blipFill rotWithShape="1">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b="15469"/>
          <a:stretch/>
        </p:blipFill>
        <p:spPr>
          <a:xfrm>
            <a:off x="8472191" y="1"/>
            <a:ext cx="721339" cy="522262"/>
          </a:xfrm>
          <a:prstGeom prst="rect">
            <a:avLst/>
          </a:prstGeom>
        </p:spPr>
      </p:pic>
      <p:pic>
        <p:nvPicPr>
          <p:cNvPr id="6" name="Picture 5" descr="A close up of a device&#10;&#10;Description automatically generated">
            <a:extLst>
              <a:ext uri="{FF2B5EF4-FFF2-40B4-BE49-F238E27FC236}">
                <a16:creationId xmlns:a16="http://schemas.microsoft.com/office/drawing/2014/main" id="{3A03AE8C-8C43-4C09-A568-F9774DC8A591}"/>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52307" y="328717"/>
            <a:ext cx="691454" cy="1122013"/>
          </a:xfrm>
          <a:prstGeom prst="rect">
            <a:avLst/>
          </a:prstGeom>
        </p:spPr>
      </p:pic>
      <p:sp>
        <p:nvSpPr>
          <p:cNvPr id="7" name="TextBox 6">
            <a:extLst>
              <a:ext uri="{FF2B5EF4-FFF2-40B4-BE49-F238E27FC236}">
                <a16:creationId xmlns:a16="http://schemas.microsoft.com/office/drawing/2014/main" id="{C1AE98FE-E42A-4F67-A6DF-DCBE63C12FF6}"/>
              </a:ext>
            </a:extLst>
          </p:cNvPr>
          <p:cNvSpPr txBox="1"/>
          <p:nvPr/>
        </p:nvSpPr>
        <p:spPr>
          <a:xfrm>
            <a:off x="8082973" y="681037"/>
            <a:ext cx="1321075" cy="461665"/>
          </a:xfrm>
          <a:prstGeom prst="rect">
            <a:avLst/>
          </a:prstGeom>
          <a:noFill/>
        </p:spPr>
        <p:txBody>
          <a:bodyPr wrap="square" rtlCol="0">
            <a:spAutoFit/>
          </a:bodyPr>
          <a:lstStyle/>
          <a:p>
            <a:r>
              <a:rPr lang="en-US" sz="2400" b="1" dirty="0"/>
              <a:t>SE L9-1</a:t>
            </a:r>
          </a:p>
        </p:txBody>
      </p:sp>
    </p:spTree>
    <p:extLst>
      <p:ext uri="{BB962C8B-B14F-4D97-AF65-F5344CB8AC3E}">
        <p14:creationId xmlns:p14="http://schemas.microsoft.com/office/powerpoint/2010/main" val="171884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BB96D-3F10-4959-8776-AECB59834C26}"/>
              </a:ext>
            </a:extLst>
          </p:cNvPr>
          <p:cNvSpPr>
            <a:spLocks noGrp="1"/>
          </p:cNvSpPr>
          <p:nvPr>
            <p:ph type="title"/>
          </p:nvPr>
        </p:nvSpPr>
        <p:spPr/>
        <p:txBody>
          <a:bodyPr/>
          <a:lstStyle/>
          <a:p>
            <a:r>
              <a:rPr lang="en-US" dirty="0"/>
              <a:t>Jaguar Pedigrees</a:t>
            </a:r>
          </a:p>
        </p:txBody>
      </p:sp>
      <p:sp>
        <p:nvSpPr>
          <p:cNvPr id="4" name="Rectangle 29">
            <a:extLst>
              <a:ext uri="{FF2B5EF4-FFF2-40B4-BE49-F238E27FC236}">
                <a16:creationId xmlns:a16="http://schemas.microsoft.com/office/drawing/2014/main" id="{271143F6-199A-4E99-9F97-827E13596E9A}"/>
              </a:ext>
            </a:extLst>
          </p:cNvPr>
          <p:cNvSpPr>
            <a:spLocks noChangeArrowheads="1"/>
          </p:cNvSpPr>
          <p:nvPr/>
        </p:nvSpPr>
        <p:spPr bwMode="auto">
          <a:xfrm>
            <a:off x="685800" y="-290766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38">
            <a:extLst>
              <a:ext uri="{FF2B5EF4-FFF2-40B4-BE49-F238E27FC236}">
                <a16:creationId xmlns:a16="http://schemas.microsoft.com/office/drawing/2014/main" id="{2F3AF7C1-4FC4-4E32-83FD-A3DCAB9E78FE}"/>
              </a:ext>
            </a:extLst>
          </p:cNvPr>
          <p:cNvSpPr>
            <a:spLocks noChangeArrowheads="1"/>
          </p:cNvSpPr>
          <p:nvPr/>
        </p:nvSpPr>
        <p:spPr bwMode="auto">
          <a:xfrm>
            <a:off x="685800" y="-245046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4" name="Picture 33">
            <a:extLst>
              <a:ext uri="{FF2B5EF4-FFF2-40B4-BE49-F238E27FC236}">
                <a16:creationId xmlns:a16="http://schemas.microsoft.com/office/drawing/2014/main" id="{94139971-F0EF-44B7-B6FB-6C2AB3E8AC66}"/>
              </a:ext>
            </a:extLst>
          </p:cNvPr>
          <p:cNvPicPr>
            <a:picLocks noChangeAspect="1"/>
          </p:cNvPicPr>
          <p:nvPr/>
        </p:nvPicPr>
        <p:blipFill rotWithShape="1">
          <a:blip r:embed="rId2">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469"/>
          <a:stretch/>
        </p:blipFill>
        <p:spPr>
          <a:xfrm>
            <a:off x="8472191" y="1"/>
            <a:ext cx="721339" cy="522262"/>
          </a:xfrm>
          <a:prstGeom prst="rect">
            <a:avLst/>
          </a:prstGeom>
        </p:spPr>
      </p:pic>
      <p:pic>
        <p:nvPicPr>
          <p:cNvPr id="35" name="Picture 34" descr="A close up of a device&#10;&#10;Description automatically generated">
            <a:extLst>
              <a:ext uri="{FF2B5EF4-FFF2-40B4-BE49-F238E27FC236}">
                <a16:creationId xmlns:a16="http://schemas.microsoft.com/office/drawing/2014/main" id="{9152262A-6EB1-4B7A-98AF-F0929F0D116E}"/>
              </a:ext>
            </a:extLst>
          </p:cNvPr>
          <p:cNvPicPr>
            <a:picLocks noChangeAspect="1"/>
          </p:cNvPicPr>
          <p:nvPr/>
        </p:nvPicPr>
        <p:blipFill rotWithShape="1">
          <a:blip r:embed="rId4">
            <a:alphaModFix amt="35000"/>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27568" t="9069" r="13385" b="10348"/>
          <a:stretch/>
        </p:blipFill>
        <p:spPr>
          <a:xfrm rot="16200000">
            <a:off x="8252307" y="328717"/>
            <a:ext cx="691454" cy="1122013"/>
          </a:xfrm>
          <a:prstGeom prst="rect">
            <a:avLst/>
          </a:prstGeom>
        </p:spPr>
      </p:pic>
      <p:sp>
        <p:nvSpPr>
          <p:cNvPr id="36" name="TextBox 35">
            <a:extLst>
              <a:ext uri="{FF2B5EF4-FFF2-40B4-BE49-F238E27FC236}">
                <a16:creationId xmlns:a16="http://schemas.microsoft.com/office/drawing/2014/main" id="{326C564F-762E-4BBE-9C81-0CA30F65B354}"/>
              </a:ext>
            </a:extLst>
          </p:cNvPr>
          <p:cNvSpPr txBox="1"/>
          <p:nvPr/>
        </p:nvSpPr>
        <p:spPr>
          <a:xfrm>
            <a:off x="8082973" y="681037"/>
            <a:ext cx="1321075" cy="461665"/>
          </a:xfrm>
          <a:prstGeom prst="rect">
            <a:avLst/>
          </a:prstGeom>
          <a:noFill/>
        </p:spPr>
        <p:txBody>
          <a:bodyPr wrap="square" rtlCol="0">
            <a:spAutoFit/>
          </a:bodyPr>
          <a:lstStyle/>
          <a:p>
            <a:r>
              <a:rPr lang="en-US" sz="2400" b="1" dirty="0"/>
              <a:t>SE L9-2</a:t>
            </a:r>
          </a:p>
        </p:txBody>
      </p:sp>
      <p:pic>
        <p:nvPicPr>
          <p:cNvPr id="3" name="Picture 2">
            <a:extLst>
              <a:ext uri="{FF2B5EF4-FFF2-40B4-BE49-F238E27FC236}">
                <a16:creationId xmlns:a16="http://schemas.microsoft.com/office/drawing/2014/main" id="{99921B53-9902-4459-9CC5-B6680E0996C3}"/>
              </a:ext>
            </a:extLst>
          </p:cNvPr>
          <p:cNvPicPr>
            <a:picLocks noChangeAspect="1"/>
          </p:cNvPicPr>
          <p:nvPr/>
        </p:nvPicPr>
        <p:blipFill>
          <a:blip r:embed="rId6"/>
          <a:stretch>
            <a:fillRect/>
          </a:stretch>
        </p:blipFill>
        <p:spPr>
          <a:xfrm>
            <a:off x="596015" y="1478107"/>
            <a:ext cx="7951969" cy="4911510"/>
          </a:xfrm>
          <a:prstGeom prst="rect">
            <a:avLst/>
          </a:prstGeom>
        </p:spPr>
      </p:pic>
    </p:spTree>
    <p:extLst>
      <p:ext uri="{BB962C8B-B14F-4D97-AF65-F5344CB8AC3E}">
        <p14:creationId xmlns:p14="http://schemas.microsoft.com/office/powerpoint/2010/main" val="2691702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CCA62-8F82-4065-BBC0-AC38C44A89C5}"/>
              </a:ext>
            </a:extLst>
          </p:cNvPr>
          <p:cNvSpPr>
            <a:spLocks noGrp="1"/>
          </p:cNvSpPr>
          <p:nvPr>
            <p:ph type="title"/>
          </p:nvPr>
        </p:nvSpPr>
        <p:spPr/>
        <p:txBody>
          <a:bodyPr/>
          <a:lstStyle/>
          <a:p>
            <a:r>
              <a:rPr lang="en-US" dirty="0"/>
              <a:t>Analyzing 9267’s Family</a:t>
            </a:r>
          </a:p>
        </p:txBody>
      </p:sp>
      <p:sp>
        <p:nvSpPr>
          <p:cNvPr id="3" name="Content Placeholder 2">
            <a:extLst>
              <a:ext uri="{FF2B5EF4-FFF2-40B4-BE49-F238E27FC236}">
                <a16:creationId xmlns:a16="http://schemas.microsoft.com/office/drawing/2014/main" id="{3B8BDF51-EE08-4D22-A960-52A5CC0CB59C}"/>
              </a:ext>
            </a:extLst>
          </p:cNvPr>
          <p:cNvSpPr>
            <a:spLocks noGrp="1"/>
          </p:cNvSpPr>
          <p:nvPr>
            <p:ph idx="1"/>
          </p:nvPr>
        </p:nvSpPr>
        <p:spPr>
          <a:xfrm>
            <a:off x="628650" y="1301476"/>
            <a:ext cx="7886700" cy="4527969"/>
          </a:xfrm>
        </p:spPr>
        <p:txBody>
          <a:bodyPr>
            <a:normAutofit/>
          </a:bodyPr>
          <a:lstStyle/>
          <a:p>
            <a:pPr>
              <a:lnSpc>
                <a:spcPct val="100000"/>
              </a:lnSpc>
              <a:spcBef>
                <a:spcPts val="600"/>
              </a:spcBef>
              <a:spcAft>
                <a:spcPts val="600"/>
              </a:spcAft>
            </a:pPr>
            <a:r>
              <a:rPr lang="en-US" dirty="0"/>
              <a:t>Consider the data about Jaguar 9267 and her family. Which explanations does the data support?</a:t>
            </a:r>
          </a:p>
          <a:p>
            <a:pPr>
              <a:lnSpc>
                <a:spcPct val="160000"/>
              </a:lnSpc>
            </a:pPr>
            <a:endParaRPr lang="en-US" dirty="0"/>
          </a:p>
        </p:txBody>
      </p:sp>
      <p:pic>
        <p:nvPicPr>
          <p:cNvPr id="4" name="Picture 3">
            <a:extLst>
              <a:ext uri="{FF2B5EF4-FFF2-40B4-BE49-F238E27FC236}">
                <a16:creationId xmlns:a16="http://schemas.microsoft.com/office/drawing/2014/main" id="{21433406-027E-488A-8A87-F3DE22F6559D}"/>
              </a:ext>
            </a:extLst>
          </p:cNvPr>
          <p:cNvPicPr>
            <a:picLocks noChangeAspect="1"/>
          </p:cNvPicPr>
          <p:nvPr/>
        </p:nvPicPr>
        <p:blipFill rotWithShape="1">
          <a:blip r:embed="rId2">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469"/>
          <a:stretch/>
        </p:blipFill>
        <p:spPr>
          <a:xfrm>
            <a:off x="8472191" y="1"/>
            <a:ext cx="721339" cy="522262"/>
          </a:xfrm>
          <a:prstGeom prst="rect">
            <a:avLst/>
          </a:prstGeom>
        </p:spPr>
      </p:pic>
      <p:pic>
        <p:nvPicPr>
          <p:cNvPr id="5" name="Picture 4" descr="A close up of a device&#10;&#10;Description automatically generated">
            <a:extLst>
              <a:ext uri="{FF2B5EF4-FFF2-40B4-BE49-F238E27FC236}">
                <a16:creationId xmlns:a16="http://schemas.microsoft.com/office/drawing/2014/main" id="{9966FF78-D027-4F9B-8268-96B8BBD0C729}"/>
              </a:ext>
            </a:extLst>
          </p:cNvPr>
          <p:cNvPicPr>
            <a:picLocks noChangeAspect="1"/>
          </p:cNvPicPr>
          <p:nvPr/>
        </p:nvPicPr>
        <p:blipFill rotWithShape="1">
          <a:blip r:embed="rId4">
            <a:alphaModFix amt="35000"/>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27568" t="9069" r="13385" b="10348"/>
          <a:stretch/>
        </p:blipFill>
        <p:spPr>
          <a:xfrm rot="16200000">
            <a:off x="8252307" y="328717"/>
            <a:ext cx="691454" cy="1122013"/>
          </a:xfrm>
          <a:prstGeom prst="rect">
            <a:avLst/>
          </a:prstGeom>
        </p:spPr>
      </p:pic>
      <p:sp>
        <p:nvSpPr>
          <p:cNvPr id="6" name="TextBox 5">
            <a:extLst>
              <a:ext uri="{FF2B5EF4-FFF2-40B4-BE49-F238E27FC236}">
                <a16:creationId xmlns:a16="http://schemas.microsoft.com/office/drawing/2014/main" id="{43EFB4B4-CCBC-4A32-BE4E-781B38065227}"/>
              </a:ext>
            </a:extLst>
          </p:cNvPr>
          <p:cNvSpPr txBox="1"/>
          <p:nvPr/>
        </p:nvSpPr>
        <p:spPr>
          <a:xfrm>
            <a:off x="8082973" y="681037"/>
            <a:ext cx="1321075" cy="461665"/>
          </a:xfrm>
          <a:prstGeom prst="rect">
            <a:avLst/>
          </a:prstGeom>
          <a:noFill/>
        </p:spPr>
        <p:txBody>
          <a:bodyPr wrap="square" rtlCol="0">
            <a:spAutoFit/>
          </a:bodyPr>
          <a:lstStyle/>
          <a:p>
            <a:r>
              <a:rPr lang="en-US" sz="2400" b="1" dirty="0"/>
              <a:t>SE L9-3</a:t>
            </a:r>
          </a:p>
        </p:txBody>
      </p:sp>
      <p:pic>
        <p:nvPicPr>
          <p:cNvPr id="7" name="Picture 6">
            <a:extLst>
              <a:ext uri="{FF2B5EF4-FFF2-40B4-BE49-F238E27FC236}">
                <a16:creationId xmlns:a16="http://schemas.microsoft.com/office/drawing/2014/main" id="{BA53E6F8-6AF6-434D-9F64-2533093CB22A}"/>
              </a:ext>
            </a:extLst>
          </p:cNvPr>
          <p:cNvPicPr>
            <a:picLocks noChangeAspect="1"/>
          </p:cNvPicPr>
          <p:nvPr/>
        </p:nvPicPr>
        <p:blipFill>
          <a:blip r:embed="rId6"/>
          <a:stretch>
            <a:fillRect/>
          </a:stretch>
        </p:blipFill>
        <p:spPr>
          <a:xfrm>
            <a:off x="1769808" y="2556409"/>
            <a:ext cx="5604384" cy="3461531"/>
          </a:xfrm>
          <a:prstGeom prst="rect">
            <a:avLst/>
          </a:prstGeom>
        </p:spPr>
      </p:pic>
    </p:spTree>
    <p:extLst>
      <p:ext uri="{BB962C8B-B14F-4D97-AF65-F5344CB8AC3E}">
        <p14:creationId xmlns:p14="http://schemas.microsoft.com/office/powerpoint/2010/main" val="113952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36F4A27-95C8-42E7-9CAB-CB1BECAE9E0C}"/>
              </a:ext>
            </a:extLst>
          </p:cNvPr>
          <p:cNvPicPr>
            <a:picLocks noChangeAspect="1"/>
          </p:cNvPicPr>
          <p:nvPr/>
        </p:nvPicPr>
        <p:blipFill>
          <a:blip r:embed="rId2"/>
          <a:stretch>
            <a:fillRect/>
          </a:stretch>
        </p:blipFill>
        <p:spPr>
          <a:xfrm>
            <a:off x="2442411" y="307432"/>
            <a:ext cx="5980250" cy="5855662"/>
          </a:xfrm>
          <a:prstGeom prst="rect">
            <a:avLst/>
          </a:prstGeom>
        </p:spPr>
      </p:pic>
      <p:sp>
        <p:nvSpPr>
          <p:cNvPr id="2" name="Title 1">
            <a:extLst>
              <a:ext uri="{FF2B5EF4-FFF2-40B4-BE49-F238E27FC236}">
                <a16:creationId xmlns:a16="http://schemas.microsoft.com/office/drawing/2014/main" id="{C8FB842F-5329-461F-9570-661D0B413213}"/>
              </a:ext>
            </a:extLst>
          </p:cNvPr>
          <p:cNvSpPr>
            <a:spLocks noGrp="1"/>
          </p:cNvSpPr>
          <p:nvPr>
            <p:ph type="title"/>
          </p:nvPr>
        </p:nvSpPr>
        <p:spPr>
          <a:xfrm>
            <a:off x="289391" y="740112"/>
            <a:ext cx="2375798" cy="2612688"/>
          </a:xfrm>
        </p:spPr>
        <p:txBody>
          <a:bodyPr>
            <a:normAutofit/>
          </a:bodyPr>
          <a:lstStyle/>
          <a:p>
            <a:r>
              <a:rPr lang="en-US" dirty="0"/>
              <a:t>Jaguar 9267 Extended Pedigree</a:t>
            </a:r>
          </a:p>
        </p:txBody>
      </p:sp>
      <p:sp>
        <p:nvSpPr>
          <p:cNvPr id="4" name="Rectangle 51">
            <a:extLst>
              <a:ext uri="{FF2B5EF4-FFF2-40B4-BE49-F238E27FC236}">
                <a16:creationId xmlns:a16="http://schemas.microsoft.com/office/drawing/2014/main" id="{0F701EC1-00D8-45EA-857E-96B84C14642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5" name="Picture 54">
            <a:extLst>
              <a:ext uri="{FF2B5EF4-FFF2-40B4-BE49-F238E27FC236}">
                <a16:creationId xmlns:a16="http://schemas.microsoft.com/office/drawing/2014/main" id="{160BD190-3D88-464B-83E8-D84F48318783}"/>
              </a:ext>
            </a:extLst>
          </p:cNvPr>
          <p:cNvPicPr>
            <a:picLocks noChangeAspect="1"/>
          </p:cNvPicPr>
          <p:nvPr/>
        </p:nvPicPr>
        <p:blipFill rotWithShape="1">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b="15469"/>
          <a:stretch/>
        </p:blipFill>
        <p:spPr>
          <a:xfrm>
            <a:off x="8472191" y="1"/>
            <a:ext cx="721339" cy="522262"/>
          </a:xfrm>
          <a:prstGeom prst="rect">
            <a:avLst/>
          </a:prstGeom>
        </p:spPr>
      </p:pic>
      <p:pic>
        <p:nvPicPr>
          <p:cNvPr id="57" name="Picture 56" descr="A close up of a device&#10;&#10;Description automatically generated">
            <a:extLst>
              <a:ext uri="{FF2B5EF4-FFF2-40B4-BE49-F238E27FC236}">
                <a16:creationId xmlns:a16="http://schemas.microsoft.com/office/drawing/2014/main" id="{AE59D07E-8B47-4A51-8D91-54CB895B3CB4}"/>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52307" y="328717"/>
            <a:ext cx="691454" cy="1122013"/>
          </a:xfrm>
          <a:prstGeom prst="rect">
            <a:avLst/>
          </a:prstGeom>
        </p:spPr>
      </p:pic>
      <p:sp>
        <p:nvSpPr>
          <p:cNvPr id="58" name="TextBox 57">
            <a:extLst>
              <a:ext uri="{FF2B5EF4-FFF2-40B4-BE49-F238E27FC236}">
                <a16:creationId xmlns:a16="http://schemas.microsoft.com/office/drawing/2014/main" id="{60FD8F16-6C7E-4ED7-B369-81CF0585CAD5}"/>
              </a:ext>
            </a:extLst>
          </p:cNvPr>
          <p:cNvSpPr txBox="1"/>
          <p:nvPr/>
        </p:nvSpPr>
        <p:spPr>
          <a:xfrm>
            <a:off x="8082973" y="681037"/>
            <a:ext cx="1321075" cy="461665"/>
          </a:xfrm>
          <a:prstGeom prst="rect">
            <a:avLst/>
          </a:prstGeom>
          <a:noFill/>
        </p:spPr>
        <p:txBody>
          <a:bodyPr wrap="square" rtlCol="0">
            <a:spAutoFit/>
          </a:bodyPr>
          <a:lstStyle/>
          <a:p>
            <a:r>
              <a:rPr lang="en-US" sz="2400" b="1" dirty="0"/>
              <a:t>SE L9-4</a:t>
            </a:r>
          </a:p>
        </p:txBody>
      </p:sp>
    </p:spTree>
    <p:extLst>
      <p:ext uri="{BB962C8B-B14F-4D97-AF65-F5344CB8AC3E}">
        <p14:creationId xmlns:p14="http://schemas.microsoft.com/office/powerpoint/2010/main" val="310917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9A75-6E2D-4F86-AFB8-727C3004AD4E}"/>
              </a:ext>
            </a:extLst>
          </p:cNvPr>
          <p:cNvSpPr>
            <a:spLocks noGrp="1"/>
          </p:cNvSpPr>
          <p:nvPr>
            <p:ph type="title"/>
          </p:nvPr>
        </p:nvSpPr>
        <p:spPr/>
        <p:txBody>
          <a:bodyPr/>
          <a:lstStyle/>
          <a:p>
            <a:r>
              <a:rPr lang="en-US" dirty="0"/>
              <a:t>Scientific Argumentation</a:t>
            </a:r>
          </a:p>
        </p:txBody>
      </p:sp>
      <p:sp>
        <p:nvSpPr>
          <p:cNvPr id="3" name="Content Placeholder 2">
            <a:extLst>
              <a:ext uri="{FF2B5EF4-FFF2-40B4-BE49-F238E27FC236}">
                <a16:creationId xmlns:a16="http://schemas.microsoft.com/office/drawing/2014/main" id="{E84F7970-5297-4134-8066-629CCECD1526}"/>
              </a:ext>
            </a:extLst>
          </p:cNvPr>
          <p:cNvSpPr>
            <a:spLocks noGrp="1"/>
          </p:cNvSpPr>
          <p:nvPr>
            <p:ph idx="1"/>
          </p:nvPr>
        </p:nvSpPr>
        <p:spPr>
          <a:xfrm>
            <a:off x="628650" y="1414320"/>
            <a:ext cx="7886700" cy="4762643"/>
          </a:xfrm>
        </p:spPr>
        <p:txBody>
          <a:bodyPr>
            <a:normAutofit/>
          </a:bodyPr>
          <a:lstStyle/>
          <a:p>
            <a:r>
              <a:rPr lang="en-US" dirty="0"/>
              <a:t>What is the role of argumentation in science?</a:t>
            </a:r>
          </a:p>
          <a:p>
            <a:endParaRPr lang="en-US" dirty="0"/>
          </a:p>
          <a:p>
            <a:r>
              <a:rPr lang="en-US" dirty="0"/>
              <a:t>How is scientific argumentation different from arguments you may have observed in other settings?</a:t>
            </a:r>
          </a:p>
          <a:p>
            <a:endParaRPr lang="en-US" dirty="0"/>
          </a:p>
          <a:p>
            <a:r>
              <a:rPr lang="en-US" dirty="0"/>
              <a:t>How is scientific argumentation similar to and different than scientific explanations?</a:t>
            </a:r>
          </a:p>
        </p:txBody>
      </p:sp>
      <p:pic>
        <p:nvPicPr>
          <p:cNvPr id="4" name="Picture 3">
            <a:extLst>
              <a:ext uri="{FF2B5EF4-FFF2-40B4-BE49-F238E27FC236}">
                <a16:creationId xmlns:a16="http://schemas.microsoft.com/office/drawing/2014/main" id="{DAD033F8-104A-4BB9-94BE-9F7052A9A301}"/>
              </a:ext>
            </a:extLst>
          </p:cNvPr>
          <p:cNvPicPr>
            <a:picLocks noChangeAspect="1"/>
          </p:cNvPicPr>
          <p:nvPr/>
        </p:nvPicPr>
        <p:blipFill rotWithShape="1">
          <a:blip r:embed="rId2">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469"/>
          <a:stretch/>
        </p:blipFill>
        <p:spPr>
          <a:xfrm>
            <a:off x="8472191" y="1"/>
            <a:ext cx="721339" cy="522262"/>
          </a:xfrm>
          <a:prstGeom prst="rect">
            <a:avLst/>
          </a:prstGeom>
        </p:spPr>
      </p:pic>
      <p:pic>
        <p:nvPicPr>
          <p:cNvPr id="5" name="Picture 4" descr="A close up of a device&#10;&#10;Description automatically generated">
            <a:extLst>
              <a:ext uri="{FF2B5EF4-FFF2-40B4-BE49-F238E27FC236}">
                <a16:creationId xmlns:a16="http://schemas.microsoft.com/office/drawing/2014/main" id="{59558586-2828-4F7E-BD09-1F748C4D074E}"/>
              </a:ext>
            </a:extLst>
          </p:cNvPr>
          <p:cNvPicPr>
            <a:picLocks noChangeAspect="1"/>
          </p:cNvPicPr>
          <p:nvPr/>
        </p:nvPicPr>
        <p:blipFill rotWithShape="1">
          <a:blip r:embed="rId4">
            <a:alphaModFix amt="35000"/>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27568" t="9069" r="13385" b="10348"/>
          <a:stretch/>
        </p:blipFill>
        <p:spPr>
          <a:xfrm rot="16200000">
            <a:off x="8252307" y="328717"/>
            <a:ext cx="691454" cy="1122013"/>
          </a:xfrm>
          <a:prstGeom prst="rect">
            <a:avLst/>
          </a:prstGeom>
        </p:spPr>
      </p:pic>
      <p:sp>
        <p:nvSpPr>
          <p:cNvPr id="6" name="TextBox 5">
            <a:extLst>
              <a:ext uri="{FF2B5EF4-FFF2-40B4-BE49-F238E27FC236}">
                <a16:creationId xmlns:a16="http://schemas.microsoft.com/office/drawing/2014/main" id="{AF86FF22-BFCA-4FBB-8A99-D5534BA1C404}"/>
              </a:ext>
            </a:extLst>
          </p:cNvPr>
          <p:cNvSpPr txBox="1"/>
          <p:nvPr/>
        </p:nvSpPr>
        <p:spPr>
          <a:xfrm>
            <a:off x="8082973" y="681037"/>
            <a:ext cx="1321075" cy="461665"/>
          </a:xfrm>
          <a:prstGeom prst="rect">
            <a:avLst/>
          </a:prstGeom>
          <a:noFill/>
        </p:spPr>
        <p:txBody>
          <a:bodyPr wrap="square" rtlCol="0">
            <a:spAutoFit/>
          </a:bodyPr>
          <a:lstStyle/>
          <a:p>
            <a:r>
              <a:rPr lang="en-US" sz="2400" b="1" dirty="0"/>
              <a:t>SE L9-5</a:t>
            </a:r>
          </a:p>
        </p:txBody>
      </p:sp>
    </p:spTree>
    <p:extLst>
      <p:ext uri="{BB962C8B-B14F-4D97-AF65-F5344CB8AC3E}">
        <p14:creationId xmlns:p14="http://schemas.microsoft.com/office/powerpoint/2010/main" val="356038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9A75-6E2D-4F86-AFB8-727C3004AD4E}"/>
              </a:ext>
            </a:extLst>
          </p:cNvPr>
          <p:cNvSpPr>
            <a:spLocks noGrp="1"/>
          </p:cNvSpPr>
          <p:nvPr>
            <p:ph type="title"/>
          </p:nvPr>
        </p:nvSpPr>
        <p:spPr/>
        <p:txBody>
          <a:bodyPr/>
          <a:lstStyle/>
          <a:p>
            <a:r>
              <a:rPr lang="en-US" dirty="0"/>
              <a:t>Scientific Argumentation</a:t>
            </a:r>
          </a:p>
        </p:txBody>
      </p:sp>
      <p:pic>
        <p:nvPicPr>
          <p:cNvPr id="4" name="Picture 3">
            <a:extLst>
              <a:ext uri="{FF2B5EF4-FFF2-40B4-BE49-F238E27FC236}">
                <a16:creationId xmlns:a16="http://schemas.microsoft.com/office/drawing/2014/main" id="{DAD033F8-104A-4BB9-94BE-9F7052A9A301}"/>
              </a:ext>
            </a:extLst>
          </p:cNvPr>
          <p:cNvPicPr>
            <a:picLocks noChangeAspect="1"/>
          </p:cNvPicPr>
          <p:nvPr/>
        </p:nvPicPr>
        <p:blipFill rotWithShape="1">
          <a:blip r:embed="rId2">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5469"/>
          <a:stretch/>
        </p:blipFill>
        <p:spPr>
          <a:xfrm>
            <a:off x="8472191" y="1"/>
            <a:ext cx="721339" cy="522262"/>
          </a:xfrm>
          <a:prstGeom prst="rect">
            <a:avLst/>
          </a:prstGeom>
        </p:spPr>
      </p:pic>
      <p:pic>
        <p:nvPicPr>
          <p:cNvPr id="5" name="Picture 4" descr="A close up of a device&#10;&#10;Description automatically generated">
            <a:extLst>
              <a:ext uri="{FF2B5EF4-FFF2-40B4-BE49-F238E27FC236}">
                <a16:creationId xmlns:a16="http://schemas.microsoft.com/office/drawing/2014/main" id="{59558586-2828-4F7E-BD09-1F748C4D074E}"/>
              </a:ext>
            </a:extLst>
          </p:cNvPr>
          <p:cNvPicPr>
            <a:picLocks noChangeAspect="1"/>
          </p:cNvPicPr>
          <p:nvPr/>
        </p:nvPicPr>
        <p:blipFill rotWithShape="1">
          <a:blip r:embed="rId4">
            <a:alphaModFix amt="35000"/>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27568" t="9069" r="13385" b="10348"/>
          <a:stretch/>
        </p:blipFill>
        <p:spPr>
          <a:xfrm rot="16200000">
            <a:off x="8252307" y="328717"/>
            <a:ext cx="691454" cy="1122013"/>
          </a:xfrm>
          <a:prstGeom prst="rect">
            <a:avLst/>
          </a:prstGeom>
        </p:spPr>
      </p:pic>
      <p:sp>
        <p:nvSpPr>
          <p:cNvPr id="6" name="TextBox 5">
            <a:extLst>
              <a:ext uri="{FF2B5EF4-FFF2-40B4-BE49-F238E27FC236}">
                <a16:creationId xmlns:a16="http://schemas.microsoft.com/office/drawing/2014/main" id="{AF86FF22-BFCA-4FBB-8A99-D5534BA1C404}"/>
              </a:ext>
            </a:extLst>
          </p:cNvPr>
          <p:cNvSpPr txBox="1"/>
          <p:nvPr/>
        </p:nvSpPr>
        <p:spPr>
          <a:xfrm>
            <a:off x="8037027" y="682113"/>
            <a:ext cx="1321075" cy="461665"/>
          </a:xfrm>
          <a:prstGeom prst="rect">
            <a:avLst/>
          </a:prstGeom>
          <a:noFill/>
        </p:spPr>
        <p:txBody>
          <a:bodyPr wrap="square" rtlCol="0">
            <a:spAutoFit/>
          </a:bodyPr>
          <a:lstStyle/>
          <a:p>
            <a:r>
              <a:rPr lang="en-US" sz="2400" b="1" dirty="0"/>
              <a:t>TE L9-16</a:t>
            </a:r>
          </a:p>
        </p:txBody>
      </p:sp>
      <p:sp>
        <p:nvSpPr>
          <p:cNvPr id="7" name="TextBox 6">
            <a:extLst>
              <a:ext uri="{FF2B5EF4-FFF2-40B4-BE49-F238E27FC236}">
                <a16:creationId xmlns:a16="http://schemas.microsoft.com/office/drawing/2014/main" id="{8206BD00-9723-4C22-84E7-3B37E5A84703}"/>
              </a:ext>
            </a:extLst>
          </p:cNvPr>
          <p:cNvSpPr txBox="1"/>
          <p:nvPr/>
        </p:nvSpPr>
        <p:spPr>
          <a:xfrm>
            <a:off x="4856480" y="1561405"/>
            <a:ext cx="4094480" cy="4401205"/>
          </a:xfrm>
          <a:prstGeom prst="rect">
            <a:avLst/>
          </a:prstGeom>
          <a:noFill/>
        </p:spPr>
        <p:txBody>
          <a:bodyPr wrap="square" rtlCol="0">
            <a:spAutoFit/>
          </a:bodyPr>
          <a:lstStyle/>
          <a:p>
            <a:r>
              <a:rPr lang="en-US" sz="2800" dirty="0">
                <a:solidFill>
                  <a:schemeClr val="accent4"/>
                </a:solidFill>
              </a:rPr>
              <a:t>Add page #s for the evidence. Add page #s for any additional evidence.</a:t>
            </a:r>
          </a:p>
          <a:p>
            <a:endParaRPr lang="en-US" sz="2800" dirty="0">
              <a:solidFill>
                <a:schemeClr val="accent4"/>
              </a:solidFill>
            </a:endParaRPr>
          </a:p>
          <a:p>
            <a:endParaRPr lang="en-US" sz="2800" dirty="0">
              <a:solidFill>
                <a:schemeClr val="accent4"/>
              </a:solidFill>
            </a:endParaRPr>
          </a:p>
          <a:p>
            <a:r>
              <a:rPr lang="en-US" sz="2800" dirty="0">
                <a:solidFill>
                  <a:schemeClr val="accent4"/>
                </a:solidFill>
              </a:rPr>
              <a:t>Add lesson #s where these science ideas are developed. Add lesson #s for any additional science ideas</a:t>
            </a:r>
            <a:endParaRPr lang="en-US" dirty="0"/>
          </a:p>
        </p:txBody>
      </p:sp>
      <p:pic>
        <p:nvPicPr>
          <p:cNvPr id="8" name="Picture 7">
            <a:extLst>
              <a:ext uri="{FF2B5EF4-FFF2-40B4-BE49-F238E27FC236}">
                <a16:creationId xmlns:a16="http://schemas.microsoft.com/office/drawing/2014/main" id="{A6674E10-278C-4BF9-B83C-D5B91D4FE24C}"/>
              </a:ext>
            </a:extLst>
          </p:cNvPr>
          <p:cNvPicPr>
            <a:picLocks noChangeAspect="1"/>
          </p:cNvPicPr>
          <p:nvPr/>
        </p:nvPicPr>
        <p:blipFill>
          <a:blip r:embed="rId6"/>
          <a:stretch>
            <a:fillRect/>
          </a:stretch>
        </p:blipFill>
        <p:spPr>
          <a:xfrm>
            <a:off x="336232" y="1831181"/>
            <a:ext cx="3897113" cy="3116739"/>
          </a:xfrm>
          <a:prstGeom prst="rect">
            <a:avLst/>
          </a:prstGeom>
        </p:spPr>
      </p:pic>
      <p:cxnSp>
        <p:nvCxnSpPr>
          <p:cNvPr id="15" name="Straight Arrow Connector 14">
            <a:extLst>
              <a:ext uri="{FF2B5EF4-FFF2-40B4-BE49-F238E27FC236}">
                <a16:creationId xmlns:a16="http://schemas.microsoft.com/office/drawing/2014/main" id="{FDADE030-D330-4EFC-A1CA-AABF2E463158}"/>
              </a:ext>
            </a:extLst>
          </p:cNvPr>
          <p:cNvCxnSpPr>
            <a:cxnSpLocks/>
          </p:cNvCxnSpPr>
          <p:nvPr/>
        </p:nvCxnSpPr>
        <p:spPr>
          <a:xfrm flipH="1">
            <a:off x="4202866" y="2794000"/>
            <a:ext cx="653614" cy="7112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331E4EC-C6F5-435B-A01F-4908B7E023B7}"/>
              </a:ext>
            </a:extLst>
          </p:cNvPr>
          <p:cNvCxnSpPr>
            <a:cxnSpLocks/>
          </p:cNvCxnSpPr>
          <p:nvPr/>
        </p:nvCxnSpPr>
        <p:spPr>
          <a:xfrm flipH="1" flipV="1">
            <a:off x="4202866" y="4335160"/>
            <a:ext cx="599437" cy="42988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59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626E-67F4-45E4-B85A-F547731BCE1E}"/>
              </a:ext>
            </a:extLst>
          </p:cNvPr>
          <p:cNvSpPr>
            <a:spLocks noGrp="1"/>
          </p:cNvSpPr>
          <p:nvPr>
            <p:ph type="title"/>
          </p:nvPr>
        </p:nvSpPr>
        <p:spPr/>
        <p:txBody>
          <a:bodyPr/>
          <a:lstStyle/>
          <a:p>
            <a:r>
              <a:rPr lang="en-US" dirty="0"/>
              <a:t>Argument Tool</a:t>
            </a:r>
          </a:p>
        </p:txBody>
      </p:sp>
      <p:sp>
        <p:nvSpPr>
          <p:cNvPr id="3" name="Content Placeholder 2">
            <a:extLst>
              <a:ext uri="{FF2B5EF4-FFF2-40B4-BE49-F238E27FC236}">
                <a16:creationId xmlns:a16="http://schemas.microsoft.com/office/drawing/2014/main" id="{8BC47A34-A379-4803-B412-DE98B0A3A7C6}"/>
              </a:ext>
            </a:extLst>
          </p:cNvPr>
          <p:cNvSpPr>
            <a:spLocks noGrp="1"/>
          </p:cNvSpPr>
          <p:nvPr>
            <p:ph idx="1"/>
          </p:nvPr>
        </p:nvSpPr>
        <p:spPr>
          <a:xfrm>
            <a:off x="628650" y="1229359"/>
            <a:ext cx="7886700" cy="965201"/>
          </a:xfrm>
        </p:spPr>
        <p:txBody>
          <a:bodyPr/>
          <a:lstStyle/>
          <a:p>
            <a:r>
              <a:rPr lang="en-US" dirty="0"/>
              <a:t>With your group, construct a scientific argument and rebuttal in a shared Google doc.</a:t>
            </a:r>
          </a:p>
        </p:txBody>
      </p:sp>
      <p:pic>
        <p:nvPicPr>
          <p:cNvPr id="4" name="Picture 3">
            <a:extLst>
              <a:ext uri="{FF2B5EF4-FFF2-40B4-BE49-F238E27FC236}">
                <a16:creationId xmlns:a16="http://schemas.microsoft.com/office/drawing/2014/main" id="{7A525212-DAB1-48B9-A9A0-9E507EEEC010}"/>
              </a:ext>
            </a:extLst>
          </p:cNvPr>
          <p:cNvPicPr>
            <a:picLocks noChangeAspect="1"/>
          </p:cNvPicPr>
          <p:nvPr/>
        </p:nvPicPr>
        <p:blipFill>
          <a:blip r:embed="rId2"/>
          <a:stretch>
            <a:fillRect/>
          </a:stretch>
        </p:blipFill>
        <p:spPr>
          <a:xfrm>
            <a:off x="1618615" y="2194560"/>
            <a:ext cx="5906770" cy="3839401"/>
          </a:xfrm>
          <a:prstGeom prst="rect">
            <a:avLst/>
          </a:prstGeom>
        </p:spPr>
      </p:pic>
      <p:pic>
        <p:nvPicPr>
          <p:cNvPr id="5" name="Picture 4">
            <a:extLst>
              <a:ext uri="{FF2B5EF4-FFF2-40B4-BE49-F238E27FC236}">
                <a16:creationId xmlns:a16="http://schemas.microsoft.com/office/drawing/2014/main" id="{B352F86F-37CD-4F43-8F06-CD4118B83FB6}"/>
              </a:ext>
            </a:extLst>
          </p:cNvPr>
          <p:cNvPicPr>
            <a:picLocks noChangeAspect="1"/>
          </p:cNvPicPr>
          <p:nvPr/>
        </p:nvPicPr>
        <p:blipFill rotWithShape="1">
          <a:blip r:embed="rId3">
            <a:duotone>
              <a:schemeClr val="accent1">
                <a:shade val="45000"/>
                <a:satMod val="135000"/>
              </a:schemeClr>
              <a:prstClr val="white"/>
            </a:duotone>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b="15469"/>
          <a:stretch/>
        </p:blipFill>
        <p:spPr>
          <a:xfrm>
            <a:off x="8472191" y="1"/>
            <a:ext cx="721339" cy="522262"/>
          </a:xfrm>
          <a:prstGeom prst="rect">
            <a:avLst/>
          </a:prstGeom>
        </p:spPr>
      </p:pic>
      <p:pic>
        <p:nvPicPr>
          <p:cNvPr id="6" name="Picture 5" descr="A close up of a device&#10;&#10;Description automatically generated">
            <a:extLst>
              <a:ext uri="{FF2B5EF4-FFF2-40B4-BE49-F238E27FC236}">
                <a16:creationId xmlns:a16="http://schemas.microsoft.com/office/drawing/2014/main" id="{0EAE2DF3-4868-4104-8462-2FC35F5F26C6}"/>
              </a:ext>
            </a:extLst>
          </p:cNvPr>
          <p:cNvPicPr>
            <a:picLocks noChangeAspect="1"/>
          </p:cNvPicPr>
          <p:nvPr/>
        </p:nvPicPr>
        <p:blipFill rotWithShape="1">
          <a:blip r:embed="rId5">
            <a:alphaModFix amt="3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27568" t="9069" r="13385" b="10348"/>
          <a:stretch/>
        </p:blipFill>
        <p:spPr>
          <a:xfrm rot="16200000">
            <a:off x="8252307" y="328717"/>
            <a:ext cx="691454" cy="1122013"/>
          </a:xfrm>
          <a:prstGeom prst="rect">
            <a:avLst/>
          </a:prstGeom>
        </p:spPr>
      </p:pic>
      <p:sp>
        <p:nvSpPr>
          <p:cNvPr id="7" name="TextBox 6">
            <a:extLst>
              <a:ext uri="{FF2B5EF4-FFF2-40B4-BE49-F238E27FC236}">
                <a16:creationId xmlns:a16="http://schemas.microsoft.com/office/drawing/2014/main" id="{CB4A1970-BB4E-4B2C-AB88-D66A1128DD1D}"/>
              </a:ext>
            </a:extLst>
          </p:cNvPr>
          <p:cNvSpPr txBox="1"/>
          <p:nvPr/>
        </p:nvSpPr>
        <p:spPr>
          <a:xfrm>
            <a:off x="8082973" y="681037"/>
            <a:ext cx="1321075" cy="461665"/>
          </a:xfrm>
          <a:prstGeom prst="rect">
            <a:avLst/>
          </a:prstGeom>
          <a:noFill/>
        </p:spPr>
        <p:txBody>
          <a:bodyPr wrap="square" rtlCol="0">
            <a:spAutoFit/>
          </a:bodyPr>
          <a:lstStyle/>
          <a:p>
            <a:r>
              <a:rPr lang="en-US" sz="2400" b="1" dirty="0"/>
              <a:t>SE L9-8</a:t>
            </a:r>
          </a:p>
        </p:txBody>
      </p:sp>
    </p:spTree>
    <p:extLst>
      <p:ext uri="{BB962C8B-B14F-4D97-AF65-F5344CB8AC3E}">
        <p14:creationId xmlns:p14="http://schemas.microsoft.com/office/powerpoint/2010/main" val="2985259581"/>
      </p:ext>
    </p:extLst>
  </p:cSld>
  <p:clrMapOvr>
    <a:masterClrMapping/>
  </p:clrMapOvr>
</p:sld>
</file>

<file path=ppt/theme/theme1.xml><?xml version="1.0" encoding="utf-8"?>
<a:theme xmlns:a="http://schemas.openxmlformats.org/drawingml/2006/main" name="bscs title">
  <a:themeElements>
    <a:clrScheme name="Custom 3">
      <a:dk1>
        <a:srgbClr val="273676"/>
      </a:dk1>
      <a:lt1>
        <a:srgbClr val="3184B1"/>
      </a:lt1>
      <a:dk2>
        <a:srgbClr val="FAAD6D"/>
      </a:dk2>
      <a:lt2>
        <a:srgbClr val="A5A4A4"/>
      </a:lt2>
      <a:accent1>
        <a:srgbClr val="DFE5ED"/>
      </a:accent1>
      <a:accent2>
        <a:srgbClr val="FDF3E7"/>
      </a:accent2>
      <a:accent3>
        <a:srgbClr val="5E3C7C"/>
      </a:accent3>
      <a:accent4>
        <a:srgbClr val="119762"/>
      </a:accent4>
      <a:accent5>
        <a:srgbClr val="AE2526"/>
      </a:accent5>
      <a:accent6>
        <a:srgbClr val="4C4C4C"/>
      </a:accent6>
      <a:hlink>
        <a:srgbClr val="FFFFFF"/>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SCS_2018_PPT_pres_v8.potx" id="{837AFC7D-AB61-40A6-8634-44A0A11B86E0}" vid="{9B860514-4B17-456A-B950-EE3F7FC79B55}"/>
    </a:ext>
  </a:extLst>
</a:theme>
</file>

<file path=ppt/theme/theme2.xml><?xml version="1.0" encoding="utf-8"?>
<a:theme xmlns:a="http://schemas.openxmlformats.org/drawingml/2006/main" name="1_Office Theme">
  <a:themeElements>
    <a:clrScheme name="BSCS colors">
      <a:dk1>
        <a:srgbClr val="273676"/>
      </a:dk1>
      <a:lt1>
        <a:srgbClr val="DFE5ED"/>
      </a:lt1>
      <a:dk2>
        <a:srgbClr val="3184B1"/>
      </a:dk2>
      <a:lt2>
        <a:srgbClr val="FDF3E7"/>
      </a:lt2>
      <a:accent1>
        <a:srgbClr val="5E3C7C"/>
      </a:accent1>
      <a:accent2>
        <a:srgbClr val="119762"/>
      </a:accent2>
      <a:accent3>
        <a:srgbClr val="AE2526"/>
      </a:accent3>
      <a:accent4>
        <a:srgbClr val="000000"/>
      </a:accent4>
      <a:accent5>
        <a:srgbClr val="FFFFFF"/>
      </a:accent5>
      <a:accent6>
        <a:srgbClr val="FFFFFF"/>
      </a:accent6>
      <a:hlink>
        <a:srgbClr val="3184B1"/>
      </a:hlink>
      <a:folHlink>
        <a:srgbClr val="FAAD6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scs title">
  <a:themeElements>
    <a:clrScheme name="Custom 3">
      <a:dk1>
        <a:srgbClr val="273676"/>
      </a:dk1>
      <a:lt1>
        <a:srgbClr val="3184B1"/>
      </a:lt1>
      <a:dk2>
        <a:srgbClr val="FAAD6D"/>
      </a:dk2>
      <a:lt2>
        <a:srgbClr val="A5A4A4"/>
      </a:lt2>
      <a:accent1>
        <a:srgbClr val="DFE5ED"/>
      </a:accent1>
      <a:accent2>
        <a:srgbClr val="FDF3E7"/>
      </a:accent2>
      <a:accent3>
        <a:srgbClr val="5E3C7C"/>
      </a:accent3>
      <a:accent4>
        <a:srgbClr val="119762"/>
      </a:accent4>
      <a:accent5>
        <a:srgbClr val="AE2526"/>
      </a:accent5>
      <a:accent6>
        <a:srgbClr val="4C4C4C"/>
      </a:accent6>
      <a:hlink>
        <a:srgbClr val="FFFFFF"/>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SCS_2018_PPT_pres_v8.potx" id="{837AFC7D-AB61-40A6-8634-44A0A11B86E0}" vid="{9B860514-4B17-456A-B950-EE3F7FC79B5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12741</TotalTime>
  <Words>407</Words>
  <Application>Microsoft Office PowerPoint</Application>
  <PresentationFormat>On-screen Show (4:3)</PresentationFormat>
  <Paragraphs>38</Paragraphs>
  <Slides>8</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Myriad Pro</vt:lpstr>
      <vt:lpstr>bscs title</vt:lpstr>
      <vt:lpstr>1_Office Theme</vt:lpstr>
      <vt:lpstr>1_bscs title</vt:lpstr>
      <vt:lpstr>A Study of Traits</vt:lpstr>
      <vt:lpstr>Focus Question #9</vt:lpstr>
      <vt:lpstr>Jaguar Pedigrees</vt:lpstr>
      <vt:lpstr>Analyzing 9267’s Family</vt:lpstr>
      <vt:lpstr>Jaguar 9267 Extended Pedigree</vt:lpstr>
      <vt:lpstr>Scientific Argumentation</vt:lpstr>
      <vt:lpstr>Scientific Argumentation</vt:lpstr>
      <vt:lpstr>Argument Tool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Moraine</dc:creator>
  <cp:lastModifiedBy>Becca Greer</cp:lastModifiedBy>
  <cp:revision>92</cp:revision>
  <cp:lastPrinted>2018-06-30T02:15:42Z</cp:lastPrinted>
  <dcterms:created xsi:type="dcterms:W3CDTF">2018-06-08T15:24:57Z</dcterms:created>
  <dcterms:modified xsi:type="dcterms:W3CDTF">2020-02-07T17:31:16Z</dcterms:modified>
</cp:coreProperties>
</file>