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3" r:id="rId3"/>
  </p:sldMasterIdLst>
  <p:notesMasterIdLst>
    <p:notesMasterId r:id="rId17"/>
  </p:notesMasterIdLst>
  <p:sldIdLst>
    <p:sldId id="347" r:id="rId4"/>
    <p:sldId id="261" r:id="rId5"/>
    <p:sldId id="300" r:id="rId6"/>
    <p:sldId id="263" r:id="rId7"/>
    <p:sldId id="305" r:id="rId8"/>
    <p:sldId id="274" r:id="rId9"/>
    <p:sldId id="345" r:id="rId10"/>
    <p:sldId id="275" r:id="rId11"/>
    <p:sldId id="334" r:id="rId12"/>
    <p:sldId id="276" r:id="rId13"/>
    <p:sldId id="277" r:id="rId14"/>
    <p:sldId id="335" r:id="rId15"/>
    <p:sldId id="279"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43" autoAdjust="0"/>
    <p:restoredTop sz="94712" autoAdjust="0"/>
  </p:normalViewPr>
  <p:slideViewPr>
    <p:cSldViewPr snapToGrid="0" showGuides="1">
      <p:cViewPr varScale="1">
        <p:scale>
          <a:sx n="74" d="100"/>
          <a:sy n="74" d="100"/>
        </p:scale>
        <p:origin x="43" y="77"/>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825DB4A-876A-430E-8CE7-A4E3BE5A4B46}" type="datetimeFigureOut">
              <a:rPr lang="en-US" smtClean="0"/>
              <a:t>2/7/2020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538B279-CFEB-4C2F-A5FB-91FDCA6609A3}" type="slidenum">
              <a:rPr lang="en-US" smtClean="0"/>
              <a:t>‹#›</a:t>
            </a:fld>
            <a:endParaRPr lang="en-US"/>
          </a:p>
        </p:txBody>
      </p:sp>
    </p:spTree>
    <p:extLst>
      <p:ext uri="{BB962C8B-B14F-4D97-AF65-F5344CB8AC3E}">
        <p14:creationId xmlns:p14="http://schemas.microsoft.com/office/powerpoint/2010/main" val="744763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BSCS focus: Models and CSW</a:t>
            </a:r>
          </a:p>
          <a:p>
            <a:endParaRPr lang="en-US" dirty="0"/>
          </a:p>
          <a:p>
            <a:pPr rtl="0"/>
            <a:r>
              <a:rPr lang="en-US" dirty="0"/>
              <a:t>Link to the previous lesson</a:t>
            </a:r>
            <a:endParaRPr lang="en-US" dirty="0">
              <a:effectLst/>
            </a:endParaRPr>
          </a:p>
          <a:p>
            <a:pPr marL="174708" indent="-174708" fontAlgn="base">
              <a:buFont typeface="Arial" panose="020B0604020202020204" pitchFamily="34" charset="0"/>
              <a:buChar char="•"/>
            </a:pPr>
            <a:r>
              <a:rPr lang="en-US" dirty="0"/>
              <a:t>Ask a participant to summarize what they learned in the previous lesson. Then ask others whether they agree and if there are other ideas they would like to add. </a:t>
            </a:r>
          </a:p>
          <a:p>
            <a:pPr marL="174708" indent="-174708" fontAlgn="base">
              <a:buFont typeface="Arial" panose="020B0604020202020204" pitchFamily="34" charset="0"/>
              <a:buChar char="•"/>
            </a:pPr>
            <a:r>
              <a:rPr lang="en-US" dirty="0"/>
              <a:t>Participants should be able to describe that there are many different types of proteins in the body. They should also be able to say that some changes in organisms are caused by different amounts of proteins while others are caused by a changed structure of those proteins. Those changes can affect the way a protein functions. </a:t>
            </a:r>
          </a:p>
          <a:p>
            <a:pPr rtl="0"/>
            <a:endParaRPr lang="en-US" dirty="0"/>
          </a:p>
          <a:p>
            <a:pPr rtl="0"/>
            <a:r>
              <a:rPr lang="en-US" dirty="0"/>
              <a:t>Ask a participant to read the focus question. Ask if they can think of another example that might be interesting. Allow time write their ideas about the question. Reassure them that they are just beginning the lesson so they may not know the answer, but to write their best ideas (modeling for how they should remind students). They will have a chance to revise their ideas as they work through the rest of the lesson. </a:t>
            </a:r>
            <a:endParaRPr lang="en-US" dirty="0">
              <a:effectLst/>
            </a:endParaRPr>
          </a:p>
          <a:p>
            <a:pPr rtl="0"/>
            <a:r>
              <a:rPr lang="en-US" dirty="0">
                <a:effectLst/>
              </a:rPr>
              <a:t> </a:t>
            </a:r>
          </a:p>
          <a:p>
            <a:pPr rtl="0" fontAlgn="base"/>
            <a:r>
              <a:rPr lang="en-US" dirty="0"/>
              <a:t>Allow some time for teams to discuss their thoughts. Ask elicit and probe questions to the groups. Encourage them to consider which ideas are similar and which ideas are different between their ideas. </a:t>
            </a:r>
          </a:p>
          <a:p>
            <a:endParaRPr lang="en-US" dirty="0"/>
          </a:p>
        </p:txBody>
      </p:sp>
      <p:sp>
        <p:nvSpPr>
          <p:cNvPr id="4" name="Slide Number Placeholder 3"/>
          <p:cNvSpPr>
            <a:spLocks noGrp="1"/>
          </p:cNvSpPr>
          <p:nvPr>
            <p:ph type="sldNum" sz="quarter" idx="10"/>
          </p:nvPr>
        </p:nvSpPr>
        <p:spPr/>
        <p:txBody>
          <a:bodyPr/>
          <a:lstStyle/>
          <a:p>
            <a:fld id="{50312467-8523-4228-8E6E-E379319368F3}" type="slidenum">
              <a:rPr lang="en-US" smtClean="0"/>
              <a:t>2</a:t>
            </a:fld>
            <a:endParaRPr lang="en-US"/>
          </a:p>
        </p:txBody>
      </p:sp>
    </p:spTree>
    <p:extLst>
      <p:ext uri="{BB962C8B-B14F-4D97-AF65-F5344CB8AC3E}">
        <p14:creationId xmlns:p14="http://schemas.microsoft.com/office/powerpoint/2010/main" val="2712083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33D294-D9E4-4B36-8737-3FFC48FDC4CF}" type="slidenum">
              <a:rPr lang="en-US" smtClean="0"/>
              <a:t>3</a:t>
            </a:fld>
            <a:endParaRPr lang="en-US"/>
          </a:p>
        </p:txBody>
      </p:sp>
    </p:spTree>
    <p:extLst>
      <p:ext uri="{BB962C8B-B14F-4D97-AF65-F5344CB8AC3E}">
        <p14:creationId xmlns:p14="http://schemas.microsoft.com/office/powerpoint/2010/main" val="3007735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BSCS focus: Models and CSW</a:t>
            </a:r>
          </a:p>
          <a:p>
            <a:endParaRPr lang="en-US" dirty="0"/>
          </a:p>
          <a:p>
            <a:pPr rtl="0"/>
            <a:r>
              <a:rPr lang="en-US" dirty="0"/>
              <a:t>Link to the previous lesson</a:t>
            </a:r>
            <a:endParaRPr lang="en-US" dirty="0">
              <a:effectLst/>
            </a:endParaRPr>
          </a:p>
          <a:p>
            <a:pPr marL="174708" indent="-174708" fontAlgn="base">
              <a:buFont typeface="Arial" panose="020B0604020202020204" pitchFamily="34" charset="0"/>
              <a:buChar char="•"/>
            </a:pPr>
            <a:r>
              <a:rPr lang="en-US" dirty="0"/>
              <a:t>Ask a participant to summarize what they learned in the previous lesson. Then ask others whether they agree and if there are other ideas they would like to add. </a:t>
            </a:r>
          </a:p>
          <a:p>
            <a:pPr marL="174708" indent="-174708" fontAlgn="base">
              <a:buFont typeface="Arial" panose="020B0604020202020204" pitchFamily="34" charset="0"/>
              <a:buChar char="•"/>
            </a:pPr>
            <a:r>
              <a:rPr lang="en-US" dirty="0"/>
              <a:t>Participants should be able to describe that there are many different types of proteins in the body. They should also be able to say that some changes in organisms are caused by different amounts of proteins while others are caused by a changed structure of those proteins. Those changes can affect the way a protein functions. </a:t>
            </a:r>
          </a:p>
          <a:p>
            <a:pPr rtl="0"/>
            <a:endParaRPr lang="en-US" dirty="0"/>
          </a:p>
          <a:p>
            <a:pPr rtl="0"/>
            <a:r>
              <a:rPr lang="en-US" dirty="0"/>
              <a:t>Ask a participant to read the focus question. Ask if they can think of another example that might be interesting. Allow time write their ideas about the question. Reassure them that they are just beginning the lesson so they may not know the answer, but to write their best ideas (modeling for how they should remind students). They will have a chance to revise their ideas as they work through the rest of the lesson. </a:t>
            </a:r>
            <a:endParaRPr lang="en-US" dirty="0">
              <a:effectLst/>
            </a:endParaRPr>
          </a:p>
          <a:p>
            <a:pPr rtl="0"/>
            <a:r>
              <a:rPr lang="en-US" dirty="0">
                <a:effectLst/>
              </a:rPr>
              <a:t> </a:t>
            </a:r>
          </a:p>
          <a:p>
            <a:pPr rtl="0" fontAlgn="base"/>
            <a:r>
              <a:rPr lang="en-US" dirty="0"/>
              <a:t>Allow some time for teams to discuss their thoughts. Ask elicit and probe questions to the groups. Encourage them to consider which ideas are similar and which ideas are different between their ideas. </a:t>
            </a:r>
          </a:p>
          <a:p>
            <a:endParaRPr lang="en-US" dirty="0"/>
          </a:p>
        </p:txBody>
      </p:sp>
      <p:sp>
        <p:nvSpPr>
          <p:cNvPr id="4" name="Slide Number Placeholder 3"/>
          <p:cNvSpPr>
            <a:spLocks noGrp="1"/>
          </p:cNvSpPr>
          <p:nvPr>
            <p:ph type="sldNum" sz="quarter" idx="10"/>
          </p:nvPr>
        </p:nvSpPr>
        <p:spPr/>
        <p:txBody>
          <a:bodyPr/>
          <a:lstStyle/>
          <a:p>
            <a:fld id="{50312467-8523-4228-8E6E-E379319368F3}" type="slidenum">
              <a:rPr lang="en-US" smtClean="0"/>
              <a:t>12</a:t>
            </a:fld>
            <a:endParaRPr lang="en-US"/>
          </a:p>
        </p:txBody>
      </p:sp>
    </p:spTree>
    <p:extLst>
      <p:ext uri="{BB962C8B-B14F-4D97-AF65-F5344CB8AC3E}">
        <p14:creationId xmlns:p14="http://schemas.microsoft.com/office/powerpoint/2010/main" val="45241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a:t>Introduce Central Question: Why do individuals of the same species all look different? What causes the variations we see in individuals?</a:t>
            </a:r>
            <a:endParaRPr lang="en-US" b="1" dirty="0">
              <a:effectLst/>
            </a:endParaRPr>
          </a:p>
          <a:p>
            <a:pPr rtl="0" fontAlgn="base"/>
            <a:endParaRPr lang="en-US" dirty="0"/>
          </a:p>
          <a:p>
            <a:pPr rtl="0" fontAlgn="base"/>
            <a:r>
              <a:rPr lang="en-US" dirty="0"/>
              <a:t>Introduce the central question for the unit and ask participants to respond to the question in their workbooks, leaving space so that they can modify their response as needed.</a:t>
            </a:r>
          </a:p>
          <a:p>
            <a:pPr rtl="0" fontAlgn="base"/>
            <a:endParaRPr lang="en-US" dirty="0"/>
          </a:p>
          <a:p>
            <a:pPr rtl="0"/>
            <a:r>
              <a:rPr lang="en-US" dirty="0"/>
              <a:t>Ask participants to share their ideas with the entire group. Use </a:t>
            </a:r>
            <a:r>
              <a:rPr lang="en-US" dirty="0" err="1"/>
              <a:t>STeLLA</a:t>
            </a:r>
            <a:r>
              <a:rPr lang="en-US" dirty="0"/>
              <a:t> Strategy 1: Ask questions to elicit student ideas and predictions to get a variety of ideas out. Probe ideas when needed.</a:t>
            </a:r>
            <a:endParaRPr lang="en-US" dirty="0">
              <a:effectLst/>
            </a:endParaRPr>
          </a:p>
        </p:txBody>
      </p:sp>
      <p:sp>
        <p:nvSpPr>
          <p:cNvPr id="4" name="Slide Number Placeholder 3"/>
          <p:cNvSpPr>
            <a:spLocks noGrp="1"/>
          </p:cNvSpPr>
          <p:nvPr>
            <p:ph type="sldNum" sz="quarter" idx="10"/>
          </p:nvPr>
        </p:nvSpPr>
        <p:spPr/>
        <p:txBody>
          <a:bodyPr/>
          <a:lstStyle/>
          <a:p>
            <a:fld id="{50312467-8523-4228-8E6E-E379319368F3}" type="slidenum">
              <a:rPr lang="en-US" smtClean="0"/>
              <a:t>13</a:t>
            </a:fld>
            <a:endParaRPr lang="en-US"/>
          </a:p>
        </p:txBody>
      </p:sp>
    </p:spTree>
    <p:extLst>
      <p:ext uri="{BB962C8B-B14F-4D97-AF65-F5344CB8AC3E}">
        <p14:creationId xmlns:p14="http://schemas.microsoft.com/office/powerpoint/2010/main" val="4117883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FFD58B-9BA7-4977-ABCD-C69BDB5B8D11}"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2389730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FFD58B-9BA7-4977-ABCD-C69BDB5B8D11}"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3544790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FFD58B-9BA7-4977-ABCD-C69BDB5B8D11}"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4127411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SCS title pag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36DFE0E-D9C5-4490-85AB-C9D702D49034}"/>
              </a:ext>
            </a:extLst>
          </p:cNvPr>
          <p:cNvSpPr>
            <a:spLocks noGrp="1"/>
          </p:cNvSpPr>
          <p:nvPr>
            <p:ph type="title" hasCustomPrompt="1"/>
          </p:nvPr>
        </p:nvSpPr>
        <p:spPr>
          <a:xfrm>
            <a:off x="687938" y="2415098"/>
            <a:ext cx="7770263" cy="441693"/>
          </a:xfrm>
          <a:prstGeom prst="rect">
            <a:avLst/>
          </a:prstGeom>
        </p:spPr>
        <p:txBody>
          <a:bodyPr anchor="b"/>
          <a:lstStyle>
            <a:lvl1pPr algn="l">
              <a:defRPr sz="4000" b="1">
                <a:latin typeface="Myriad Pro" panose="020B0503030403020204" pitchFamily="34" charset="0"/>
              </a:defRPr>
            </a:lvl1pPr>
          </a:lstStyle>
          <a:p>
            <a:r>
              <a:rPr lang="en-US" dirty="0"/>
              <a:t>Click to edit Main titles</a:t>
            </a:r>
          </a:p>
        </p:txBody>
      </p:sp>
      <p:sp>
        <p:nvSpPr>
          <p:cNvPr id="6" name="Text Placeholder 14">
            <a:extLst>
              <a:ext uri="{FF2B5EF4-FFF2-40B4-BE49-F238E27FC236}">
                <a16:creationId xmlns:a16="http://schemas.microsoft.com/office/drawing/2014/main" id="{16379FD0-ECF3-402F-BEF1-90A2CDD9FD67}"/>
              </a:ext>
            </a:extLst>
          </p:cNvPr>
          <p:cNvSpPr>
            <a:spLocks noGrp="1"/>
          </p:cNvSpPr>
          <p:nvPr>
            <p:ph type="body" sz="quarter" idx="12" hasCustomPrompt="1"/>
          </p:nvPr>
        </p:nvSpPr>
        <p:spPr>
          <a:xfrm>
            <a:off x="687938" y="3359595"/>
            <a:ext cx="7757445" cy="206690"/>
          </a:xfrm>
          <a:prstGeom prst="rect">
            <a:avLst/>
          </a:prstGeom>
        </p:spPr>
        <p:txBody>
          <a:bodyPr anchor="ctr"/>
          <a:lstStyle>
            <a:lvl1pPr marL="0" indent="0">
              <a:buNone/>
              <a:defRPr sz="1600">
                <a:solidFill>
                  <a:schemeClr val="bg1"/>
                </a:solidFill>
                <a:latin typeface="Myriad Pro" panose="020B0503030403020204" pitchFamily="34" charset="0"/>
              </a:defRPr>
            </a:lvl1pPr>
          </a:lstStyle>
          <a:p>
            <a:pPr lvl="0"/>
            <a:r>
              <a:rPr lang="en-US" dirty="0"/>
              <a:t>Day, Month &amp; Date, Year</a:t>
            </a:r>
          </a:p>
        </p:txBody>
      </p:sp>
      <p:sp>
        <p:nvSpPr>
          <p:cNvPr id="7" name="Text Placeholder 7">
            <a:extLst>
              <a:ext uri="{FF2B5EF4-FFF2-40B4-BE49-F238E27FC236}">
                <a16:creationId xmlns:a16="http://schemas.microsoft.com/office/drawing/2014/main" id="{0BA57B95-60DA-4645-843B-6D892950C8FB}"/>
              </a:ext>
            </a:extLst>
          </p:cNvPr>
          <p:cNvSpPr>
            <a:spLocks noGrp="1"/>
          </p:cNvSpPr>
          <p:nvPr>
            <p:ph type="body" sz="quarter" idx="10" hasCustomPrompt="1"/>
          </p:nvPr>
        </p:nvSpPr>
        <p:spPr>
          <a:xfrm>
            <a:off x="687938" y="2928966"/>
            <a:ext cx="7770263" cy="258664"/>
          </a:xfrm>
          <a:prstGeom prst="rect">
            <a:avLst/>
          </a:prstGeom>
        </p:spPr>
        <p:txBody>
          <a:bodyPr anchor="ctr"/>
          <a:lstStyle>
            <a:lvl1pPr marL="0" indent="0" algn="l">
              <a:buNone/>
              <a:tabLst>
                <a:tab pos="803275" algn="l"/>
              </a:tabLst>
              <a:defRPr sz="3200">
                <a:solidFill>
                  <a:schemeClr val="tx1"/>
                </a:solidFill>
                <a:latin typeface="Myriad Pro" panose="020B0503030403020204" pitchFamily="34" charset="0"/>
              </a:defRPr>
            </a:lvl1pPr>
            <a:lvl2pPr marL="457200" indent="0">
              <a:buNone/>
              <a:defRPr/>
            </a:lvl2pPr>
          </a:lstStyle>
          <a:p>
            <a:pPr lvl="0"/>
            <a:r>
              <a:rPr lang="en-US" dirty="0"/>
              <a:t>Click to edit sub-title</a:t>
            </a:r>
          </a:p>
        </p:txBody>
      </p:sp>
      <p:sp>
        <p:nvSpPr>
          <p:cNvPr id="8" name="Text Placeholder 14">
            <a:extLst>
              <a:ext uri="{FF2B5EF4-FFF2-40B4-BE49-F238E27FC236}">
                <a16:creationId xmlns:a16="http://schemas.microsoft.com/office/drawing/2014/main" id="{7F644EFF-A89B-4515-901A-8B9522A93470}"/>
              </a:ext>
            </a:extLst>
          </p:cNvPr>
          <p:cNvSpPr>
            <a:spLocks noGrp="1"/>
          </p:cNvSpPr>
          <p:nvPr>
            <p:ph type="body" sz="quarter" idx="13" hasCustomPrompt="1"/>
          </p:nvPr>
        </p:nvSpPr>
        <p:spPr>
          <a:xfrm>
            <a:off x="687937" y="3672500"/>
            <a:ext cx="3884063" cy="2104454"/>
          </a:xfrm>
          <a:prstGeom prst="rect">
            <a:avLst/>
          </a:prstGeom>
        </p:spPr>
        <p:txBody>
          <a:bodyPr anchor="t"/>
          <a:lstStyle>
            <a:lvl1pPr marL="0" indent="0">
              <a:buNone/>
              <a:defRPr sz="1400">
                <a:solidFill>
                  <a:schemeClr val="bg1"/>
                </a:solidFill>
                <a:latin typeface="Myriad Pro" panose="020B0503030403020204" pitchFamily="34" charset="0"/>
              </a:defRPr>
            </a:lvl1pPr>
          </a:lstStyle>
          <a:p>
            <a:pPr lvl="0"/>
            <a:r>
              <a:rPr lang="en-US" dirty="0"/>
              <a:t>Presenter Names &amp; Affiliations</a:t>
            </a:r>
          </a:p>
        </p:txBody>
      </p:sp>
      <p:sp>
        <p:nvSpPr>
          <p:cNvPr id="9" name="Text Placeholder 7">
            <a:extLst>
              <a:ext uri="{FF2B5EF4-FFF2-40B4-BE49-F238E27FC236}">
                <a16:creationId xmlns:a16="http://schemas.microsoft.com/office/drawing/2014/main" id="{8AA137D8-CF95-49A1-B940-75382B926FD2}"/>
              </a:ext>
            </a:extLst>
          </p:cNvPr>
          <p:cNvSpPr txBox="1">
            <a:spLocks/>
          </p:cNvSpPr>
          <p:nvPr userDrawn="1"/>
        </p:nvSpPr>
        <p:spPr>
          <a:xfrm>
            <a:off x="0" y="1097308"/>
            <a:ext cx="9144000" cy="540247"/>
          </a:xfrm>
          <a:prstGeom prst="rect">
            <a:avLst/>
          </a:prstGeom>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1300" kern="1200">
                <a:solidFill>
                  <a:schemeClr val="bg1"/>
                </a:solidFill>
                <a:latin typeface="Myriad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0" i="0" u="none" strike="noStrike" kern="1200" cap="none" spc="0" normalizeH="0" baseline="0" noProof="0" dirty="0">
                <a:ln>
                  <a:noFill/>
                </a:ln>
                <a:solidFill>
                  <a:srgbClr val="3184B1"/>
                </a:solidFill>
                <a:effectLst/>
                <a:uLnTx/>
                <a:uFillTx/>
                <a:latin typeface="Myriad Pro" panose="020B0503030403020204" pitchFamily="34" charset="0"/>
                <a:ea typeface="+mn-ea"/>
                <a:cs typeface="+mn-cs"/>
              </a:rPr>
              <a:t>Transforming Science Education Through Research-Driven Innovation</a:t>
            </a:r>
          </a:p>
        </p:txBody>
      </p:sp>
      <p:cxnSp>
        <p:nvCxnSpPr>
          <p:cNvPr id="10" name="Straight Connector 9">
            <a:extLst>
              <a:ext uri="{FF2B5EF4-FFF2-40B4-BE49-F238E27FC236}">
                <a16:creationId xmlns:a16="http://schemas.microsoft.com/office/drawing/2014/main" id="{390A2DAF-CC93-4062-B023-F9F12D3CD9DF}"/>
              </a:ext>
            </a:extLst>
          </p:cNvPr>
          <p:cNvCxnSpPr/>
          <p:nvPr userDrawn="1"/>
        </p:nvCxnSpPr>
        <p:spPr>
          <a:xfrm>
            <a:off x="685800" y="1110950"/>
            <a:ext cx="777240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012A57F-8065-4B67-B6E9-DA90F8D4F9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0244" y="540249"/>
            <a:ext cx="1643511" cy="453471"/>
          </a:xfrm>
          <a:prstGeom prst="rect">
            <a:avLst/>
          </a:prstGeom>
        </p:spPr>
      </p:pic>
    </p:spTree>
    <p:extLst>
      <p:ext uri="{BB962C8B-B14F-4D97-AF65-F5344CB8AC3E}">
        <p14:creationId xmlns:p14="http://schemas.microsoft.com/office/powerpoint/2010/main" val="3752232196"/>
      </p:ext>
    </p:extLst>
  </p:cSld>
  <p:clrMapOvr>
    <a:masterClrMapping/>
  </p:clrMapOvr>
  <p:extLst>
    <p:ext uri="{DCECCB84-F9BA-43D5-87BE-67443E8EF086}">
      <p15:sldGuideLst xmlns:p15="http://schemas.microsoft.com/office/powerpoint/2012/main">
        <p15:guide id="2" pos="432">
          <p15:clr>
            <a:srgbClr val="FBAE40"/>
          </p15:clr>
        </p15:guide>
        <p15:guide id="3" pos="5328">
          <p15:clr>
            <a:srgbClr val="FBAE40"/>
          </p15:clr>
        </p15:guide>
        <p15:guide id="4"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FFD58B-9BA7-4977-ABCD-C69BDB5B8D11}"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3324672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FFD58B-9BA7-4977-ABCD-C69BDB5B8D11}"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1351387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FFD58B-9BA7-4977-ABCD-C69BDB5B8D11}"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4069155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FFD58B-9BA7-4977-ABCD-C69BDB5B8D11}" type="datetimeFigureOut">
              <a:rPr lang="en-US" smtClean="0"/>
              <a:t>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445961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FFD58B-9BA7-4977-ABCD-C69BDB5B8D11}" type="datetimeFigureOut">
              <a:rPr lang="en-US" smtClean="0"/>
              <a:t>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3290042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FFD58B-9BA7-4977-ABCD-C69BDB5B8D11}" type="datetimeFigureOut">
              <a:rPr lang="en-US" smtClean="0"/>
              <a:t>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1901306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FFD58B-9BA7-4977-ABCD-C69BDB5B8D11}"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791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FFD58B-9BA7-4977-ABCD-C69BDB5B8D11}"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3668306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file:///C:\Program%20Files%20(x86)\Karen's%20Time%20Cop\PTTimeCop.exe"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37BB782-0A45-489A-8D1C-5804B459066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31"/>
            <a:ext cx="9185564" cy="6890039"/>
          </a:xfrm>
          <a:prstGeom prst="rect">
            <a:avLst/>
          </a:prstGeom>
        </p:spPr>
      </p:pic>
      <p:pic>
        <p:nvPicPr>
          <p:cNvPr id="9" name="Picture 8">
            <a:extLst>
              <a:ext uri="{FF2B5EF4-FFF2-40B4-BE49-F238E27FC236}">
                <a16:creationId xmlns:a16="http://schemas.microsoft.com/office/drawing/2014/main" id="{FB1103F9-31B4-4CCF-8384-1E68C9E2335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212700" y="6185910"/>
            <a:ext cx="1308588" cy="361060"/>
          </a:xfrm>
          <a:prstGeom prst="rect">
            <a:avLst/>
          </a:prstGeom>
        </p:spPr>
      </p:pic>
      <p:sp>
        <p:nvSpPr>
          <p:cNvPr id="2" name="Title Placeholder 1"/>
          <p:cNvSpPr>
            <a:spLocks noGrp="1"/>
          </p:cNvSpPr>
          <p:nvPr>
            <p:ph type="title"/>
          </p:nvPr>
        </p:nvSpPr>
        <p:spPr>
          <a:xfrm>
            <a:off x="628650" y="365126"/>
            <a:ext cx="7886700" cy="62184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52528"/>
            <a:ext cx="7886700" cy="482443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FFD58B-9BA7-4977-ABCD-C69BDB5B8D11}" type="datetimeFigureOut">
              <a:rPr lang="en-US" smtClean="0"/>
              <a:t>2/7/2020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963670-91CB-4325-8070-1E97CCD3EA5E}" type="slidenum">
              <a:rPr lang="en-US" smtClean="0"/>
              <a:t>‹#›</a:t>
            </a:fld>
            <a:endParaRPr lang="en-US"/>
          </a:p>
        </p:txBody>
      </p:sp>
      <p:grpSp>
        <p:nvGrpSpPr>
          <p:cNvPr id="10" name="Group 9">
            <a:extLst>
              <a:ext uri="{FF2B5EF4-FFF2-40B4-BE49-F238E27FC236}">
                <a16:creationId xmlns:a16="http://schemas.microsoft.com/office/drawing/2014/main" id="{AD658179-48DE-4CD4-988F-D43F62671CC5}"/>
              </a:ext>
            </a:extLst>
          </p:cNvPr>
          <p:cNvGrpSpPr>
            <a:grpSpLocks noChangeAspect="1"/>
          </p:cNvGrpSpPr>
          <p:nvPr userDrawn="1"/>
        </p:nvGrpSpPr>
        <p:grpSpPr>
          <a:xfrm>
            <a:off x="65505" y="17281"/>
            <a:ext cx="176035" cy="278605"/>
            <a:chOff x="0" y="0"/>
            <a:chExt cx="1527048" cy="2416035"/>
          </a:xfrm>
        </p:grpSpPr>
        <p:pic>
          <p:nvPicPr>
            <p:cNvPr id="12" name="Picture 11">
              <a:hlinkClick r:id="rId15" action="ppaction://program"/>
              <a:extLst>
                <a:ext uri="{FF2B5EF4-FFF2-40B4-BE49-F238E27FC236}">
                  <a16:creationId xmlns:a16="http://schemas.microsoft.com/office/drawing/2014/main" id="{30813584-5998-4F11-850E-0CDBBFE26A38}"/>
                </a:ext>
              </a:extLst>
            </p:cNvPr>
            <p:cNvPicPr preferRelativeResize="0">
              <a:picLocks noChangeAspect="1"/>
            </p:cNvPicPr>
            <p:nvPr/>
          </p:nvPicPr>
          <p:blipFill rotWithShape="1">
            <a:blip r:embed="rId16" cstate="print">
              <a:extLst>
                <a:ext uri="{28A0092B-C50C-407E-A947-70E740481C1C}">
                  <a14:useLocalDpi xmlns:a14="http://schemas.microsoft.com/office/drawing/2010/main" val="0"/>
                </a:ext>
              </a:extLst>
            </a:blip>
            <a:srcRect l="27988" t="8583" r="26485" b="22380"/>
            <a:stretch/>
          </p:blipFill>
          <p:spPr bwMode="auto">
            <a:xfrm>
              <a:off x="0" y="0"/>
              <a:ext cx="1527048" cy="2315959"/>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63438299-385E-45A0-B24E-1C096C03AD11}"/>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5638" t="86078" r="49586" b="5780"/>
            <a:stretch/>
          </p:blipFill>
          <p:spPr bwMode="auto">
            <a:xfrm>
              <a:off x="162838" y="2204580"/>
              <a:ext cx="1151890" cy="211455"/>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410878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9156462"/>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5768560"/>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hyperlink" Target="http://www.publicdomainpictures.net/view-image.php?image=72387&amp;picture=baseball-hat-clipart" TargetMode="External"/><Relationship Id="rId5" Type="http://schemas.openxmlformats.org/officeDocument/2006/relationships/image" Target="../media/image7.jpg"/><Relationship Id="rId4" Type="http://schemas.openxmlformats.org/officeDocument/2006/relationships/hyperlink" Target="http://freefoodphotos.com/imagelibrary/cooking/slides/electric_ring_off.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freefoodphotos.com/imagelibrary/cooking/slides/electric_ring_off.html"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http://www.publicdomainpictures.net/view-image.php?image=72387&amp;picture=baseball-hat-clipart" TargetMode="External"/><Relationship Id="rId5" Type="http://schemas.openxmlformats.org/officeDocument/2006/relationships/image" Target="../media/image7.jp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publicdomainpictures.net/view-image.php?image=72387&amp;picture=baseball-hat-clipart" TargetMode="External"/><Relationship Id="rId5" Type="http://schemas.openxmlformats.org/officeDocument/2006/relationships/image" Target="../media/image7.jpg"/><Relationship Id="rId4" Type="http://schemas.openxmlformats.org/officeDocument/2006/relationships/hyperlink" Target="http://freefoodphotos.com/imagelibrary/cooking/slides/electric_ring_off.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publicdomainpictures.net/view-image.php?image=72387&amp;picture=baseball-hat-clipart" TargetMode="External"/><Relationship Id="rId5" Type="http://schemas.openxmlformats.org/officeDocument/2006/relationships/image" Target="../media/image7.jpg"/><Relationship Id="rId4" Type="http://schemas.openxmlformats.org/officeDocument/2006/relationships/hyperlink" Target="http://freefoodphotos.com/imagelibrary/cooking/slides/electric_ring_off.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publicdomainpictures.net/view-image.php?image=72387&amp;picture=baseball-hat-clipart" TargetMode="External"/><Relationship Id="rId5" Type="http://schemas.openxmlformats.org/officeDocument/2006/relationships/image" Target="../media/image7.jpg"/><Relationship Id="rId4" Type="http://schemas.openxmlformats.org/officeDocument/2006/relationships/hyperlink" Target="http://freefoodphotos.com/imagelibrary/cooking/slides/electric_ring_off.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www.publicdomainpictures.net/view-image.php?image=72387&amp;picture=baseball-hat-clipar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freefoodphotos.com/imagelibrary/cooking/slides/electric_ring_off.html" TargetMode="Externa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hyperlink" Target="http://www.publicdomainpictures.net/view-image.php?image=72387&amp;picture=baseball-hat-clipart"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freefoodphotos.com/imagelibrary/cooking/slides/electric_ring_off.html"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hyperlink" Target="http://www.publicdomainpictures.net/view-image.php?image=72387&amp;picture=baseball-hat-clipart"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hyperlink" Target="http://freefoodphotos.com/imagelibrary/cooking/slides/electric_ring_off.html"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http://www.publicdomainpictures.net/view-image.php?image=72387&amp;picture=baseball-hat-clipart" TargetMode="External"/><Relationship Id="rId5" Type="http://schemas.openxmlformats.org/officeDocument/2006/relationships/image" Target="../media/image7.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freefoodphotos.com/imagelibrary/cooking/slides/electric_ring_off.html"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http://www.publicdomainpictures.net/view-image.php?image=72387&amp;picture=baseball-hat-clipart" TargetMode="External"/><Relationship Id="rId5" Type="http://schemas.openxmlformats.org/officeDocument/2006/relationships/image" Target="../media/image7.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freefoodphotos.com/imagelibrary/cooking/slides/electric_ring_off.html" TargetMode="External"/><Relationship Id="rId7" Type="http://schemas.openxmlformats.org/officeDocument/2006/relationships/hyperlink" Target="http://www.publicdomainpictures.net/view-image.php?image=72387&amp;picture=baseball-hat-clipart"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13.jp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653F9-2E8B-430A-A8B0-1A14A71F34EA}"/>
              </a:ext>
            </a:extLst>
          </p:cNvPr>
          <p:cNvSpPr>
            <a:spLocks noGrp="1"/>
          </p:cNvSpPr>
          <p:nvPr>
            <p:ph type="title"/>
          </p:nvPr>
        </p:nvSpPr>
        <p:spPr/>
        <p:txBody>
          <a:bodyPr/>
          <a:lstStyle/>
          <a:p>
            <a:r>
              <a:rPr lang="en-US" dirty="0">
                <a:latin typeface="+mn-lt"/>
              </a:rPr>
              <a:t>A Study of Traits</a:t>
            </a:r>
          </a:p>
        </p:txBody>
      </p:sp>
      <p:sp>
        <p:nvSpPr>
          <p:cNvPr id="4" name="Text Placeholder 3">
            <a:extLst>
              <a:ext uri="{FF2B5EF4-FFF2-40B4-BE49-F238E27FC236}">
                <a16:creationId xmlns:a16="http://schemas.microsoft.com/office/drawing/2014/main" id="{30B8E714-9F76-4A86-9D88-D160E91D2C34}"/>
              </a:ext>
            </a:extLst>
          </p:cNvPr>
          <p:cNvSpPr>
            <a:spLocks noGrp="1"/>
          </p:cNvSpPr>
          <p:nvPr>
            <p:ph type="body" sz="quarter" idx="10"/>
          </p:nvPr>
        </p:nvSpPr>
        <p:spPr/>
        <p:txBody>
          <a:bodyPr/>
          <a:lstStyle/>
          <a:p>
            <a:r>
              <a:rPr lang="en-US" dirty="0">
                <a:latin typeface="+mn-lt"/>
              </a:rPr>
              <a:t>Lesson 5</a:t>
            </a:r>
          </a:p>
        </p:txBody>
      </p:sp>
      <p:cxnSp>
        <p:nvCxnSpPr>
          <p:cNvPr id="7" name="Straight Connector 6">
            <a:extLst>
              <a:ext uri="{FF2B5EF4-FFF2-40B4-BE49-F238E27FC236}">
                <a16:creationId xmlns:a16="http://schemas.microsoft.com/office/drawing/2014/main" id="{A557133F-6B05-4991-94E4-D914AF4CCCC9}"/>
              </a:ext>
            </a:extLst>
          </p:cNvPr>
          <p:cNvCxnSpPr/>
          <p:nvPr/>
        </p:nvCxnSpPr>
        <p:spPr>
          <a:xfrm>
            <a:off x="685800" y="1110950"/>
            <a:ext cx="777240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AA5178F-95B7-45C8-934B-7D1F7F5C3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0244" y="540249"/>
            <a:ext cx="1643511" cy="453471"/>
          </a:xfrm>
          <a:prstGeom prst="rect">
            <a:avLst/>
          </a:prstGeom>
        </p:spPr>
      </p:pic>
      <p:sp>
        <p:nvSpPr>
          <p:cNvPr id="6" name="Text Placeholder 5">
            <a:extLst>
              <a:ext uri="{FF2B5EF4-FFF2-40B4-BE49-F238E27FC236}">
                <a16:creationId xmlns:a16="http://schemas.microsoft.com/office/drawing/2014/main" id="{872FF675-C786-4BA1-BCA3-0F61BD2649DC}"/>
              </a:ext>
            </a:extLst>
          </p:cNvPr>
          <p:cNvSpPr>
            <a:spLocks noGrp="1"/>
          </p:cNvSpPr>
          <p:nvPr>
            <p:ph type="body" sz="quarter" idx="12"/>
          </p:nvPr>
        </p:nvSpPr>
        <p:spPr/>
        <p:txBody>
          <a:bodyPr/>
          <a:lstStyle/>
          <a:p>
            <a:endParaRPr lang="en-US">
              <a:latin typeface="+mn-lt"/>
            </a:endParaRPr>
          </a:p>
        </p:txBody>
      </p:sp>
    </p:spTree>
    <p:extLst>
      <p:ext uri="{BB962C8B-B14F-4D97-AF65-F5344CB8AC3E}">
        <p14:creationId xmlns:p14="http://schemas.microsoft.com/office/powerpoint/2010/main" val="883500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E9932-2CE8-4E0B-96DF-197E931E2853}"/>
              </a:ext>
            </a:extLst>
          </p:cNvPr>
          <p:cNvSpPr>
            <a:spLocks noGrp="1"/>
          </p:cNvSpPr>
          <p:nvPr>
            <p:ph type="title"/>
          </p:nvPr>
        </p:nvSpPr>
        <p:spPr/>
        <p:txBody>
          <a:bodyPr/>
          <a:lstStyle/>
          <a:p>
            <a:r>
              <a:rPr lang="en-US" dirty="0"/>
              <a:t>DNA Mutations</a:t>
            </a:r>
          </a:p>
        </p:txBody>
      </p:sp>
      <p:pic>
        <p:nvPicPr>
          <p:cNvPr id="5" name="Content Placeholder 4" descr="A cat sitting on a branch&#10;&#10;Description generated with high confidence">
            <a:extLst>
              <a:ext uri="{FF2B5EF4-FFF2-40B4-BE49-F238E27FC236}">
                <a16:creationId xmlns:a16="http://schemas.microsoft.com/office/drawing/2014/main" id="{CF274DD7-DBFF-4AAB-98FD-28728123B7FF}"/>
              </a:ext>
            </a:extLst>
          </p:cNvPr>
          <p:cNvPicPr>
            <a:picLocks noGrp="1" noChangeAspect="1"/>
          </p:cNvPicPr>
          <p:nvPr>
            <p:ph idx="1"/>
          </p:nvPr>
        </p:nvPicPr>
        <p:blipFill>
          <a:blip r:embed="rId2"/>
          <a:stretch>
            <a:fillRect/>
          </a:stretch>
        </p:blipFill>
        <p:spPr>
          <a:xfrm>
            <a:off x="4798142" y="3957084"/>
            <a:ext cx="3001267" cy="2007098"/>
          </a:xfrm>
          <a:prstGeom prst="rect">
            <a:avLst/>
          </a:prstGeom>
          <a:ln>
            <a:noFill/>
          </a:ln>
          <a:effectLst>
            <a:softEdge rad="112500"/>
          </a:effectLst>
        </p:spPr>
      </p:pic>
      <p:pic>
        <p:nvPicPr>
          <p:cNvPr id="7" name="Picture 6" descr="A close up of a device&#10;&#10;Description automatically generated">
            <a:extLst>
              <a:ext uri="{FF2B5EF4-FFF2-40B4-BE49-F238E27FC236}">
                <a16:creationId xmlns:a16="http://schemas.microsoft.com/office/drawing/2014/main" id="{01431E32-5EB7-412C-8B91-5E1207A83957}"/>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568" t="9069" r="13385" b="10348"/>
          <a:stretch/>
        </p:blipFill>
        <p:spPr>
          <a:xfrm rot="16200000">
            <a:off x="8274075" y="305155"/>
            <a:ext cx="617837" cy="1122013"/>
          </a:xfrm>
          <a:prstGeom prst="rect">
            <a:avLst/>
          </a:prstGeom>
        </p:spPr>
      </p:pic>
      <p:sp>
        <p:nvSpPr>
          <p:cNvPr id="8" name="TextBox 7">
            <a:extLst>
              <a:ext uri="{FF2B5EF4-FFF2-40B4-BE49-F238E27FC236}">
                <a16:creationId xmlns:a16="http://schemas.microsoft.com/office/drawing/2014/main" id="{C8CE86E6-5A51-4D7E-AAFF-8C5B46145997}"/>
              </a:ext>
            </a:extLst>
          </p:cNvPr>
          <p:cNvSpPr txBox="1"/>
          <p:nvPr/>
        </p:nvSpPr>
        <p:spPr>
          <a:xfrm>
            <a:off x="8021987" y="617839"/>
            <a:ext cx="1321075" cy="461665"/>
          </a:xfrm>
          <a:prstGeom prst="rect">
            <a:avLst/>
          </a:prstGeom>
          <a:noFill/>
        </p:spPr>
        <p:txBody>
          <a:bodyPr wrap="square" rtlCol="0">
            <a:spAutoFit/>
          </a:bodyPr>
          <a:lstStyle/>
          <a:p>
            <a:r>
              <a:rPr lang="en-US" sz="2400" b="1" dirty="0"/>
              <a:t>SE L5-7</a:t>
            </a:r>
          </a:p>
        </p:txBody>
      </p:sp>
      <p:pic>
        <p:nvPicPr>
          <p:cNvPr id="10" name="Picture 9">
            <a:extLst>
              <a:ext uri="{FF2B5EF4-FFF2-40B4-BE49-F238E27FC236}">
                <a16:creationId xmlns:a16="http://schemas.microsoft.com/office/drawing/2014/main" id="{3AB40DDF-EC2F-42FB-BC6B-8CB15C5B840A}"/>
              </a:ext>
            </a:extLst>
          </p:cNvPr>
          <p:cNvPicPr>
            <a:picLocks noChangeAspect="1"/>
          </p:cNvPicPr>
          <p:nvPr/>
        </p:nvPicPr>
        <p:blipFill rotWithShape="1">
          <a:blip r:embed="rId5">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b="15469"/>
          <a:stretch/>
        </p:blipFill>
        <p:spPr>
          <a:xfrm>
            <a:off x="8472191" y="1"/>
            <a:ext cx="721339" cy="522262"/>
          </a:xfrm>
          <a:prstGeom prst="rect">
            <a:avLst/>
          </a:prstGeom>
        </p:spPr>
      </p:pic>
      <p:sp>
        <p:nvSpPr>
          <p:cNvPr id="3" name="TextBox 2">
            <a:extLst>
              <a:ext uri="{FF2B5EF4-FFF2-40B4-BE49-F238E27FC236}">
                <a16:creationId xmlns:a16="http://schemas.microsoft.com/office/drawing/2014/main" id="{6DD4D816-097F-43AD-8F3E-03FE7D2D2B88}"/>
              </a:ext>
            </a:extLst>
          </p:cNvPr>
          <p:cNvSpPr txBox="1"/>
          <p:nvPr/>
        </p:nvSpPr>
        <p:spPr>
          <a:xfrm>
            <a:off x="729427" y="1235676"/>
            <a:ext cx="7886700" cy="3170099"/>
          </a:xfrm>
          <a:prstGeom prst="rect">
            <a:avLst/>
          </a:prstGeom>
          <a:noFill/>
        </p:spPr>
        <p:txBody>
          <a:bodyPr wrap="square" rtlCol="0">
            <a:spAutoFit/>
          </a:bodyPr>
          <a:lstStyle/>
          <a:p>
            <a:pPr marL="225425" indent="-225425">
              <a:buFont typeface="Arial" panose="020B0604020202020204" pitchFamily="34" charset="0"/>
              <a:buChar char="•"/>
            </a:pPr>
            <a:r>
              <a:rPr lang="en-US" sz="2800" dirty="0">
                <a:solidFill>
                  <a:schemeClr val="accent4"/>
                </a:solidFill>
              </a:rPr>
              <a:t>Annotate the article using the following symbols:</a:t>
            </a:r>
          </a:p>
          <a:p>
            <a:pPr marL="682625" lvl="1" indent="-225425">
              <a:buFont typeface="Arial" panose="020B0604020202020204" pitchFamily="34" charset="0"/>
              <a:buChar char="•"/>
            </a:pPr>
            <a:r>
              <a:rPr lang="en-US" sz="2800" u="sng" dirty="0">
                <a:solidFill>
                  <a:schemeClr val="accent4"/>
                </a:solidFill>
              </a:rPr>
              <a:t>Underline</a:t>
            </a:r>
            <a:r>
              <a:rPr lang="en-US" sz="2800" dirty="0">
                <a:solidFill>
                  <a:schemeClr val="accent4"/>
                </a:solidFill>
              </a:rPr>
              <a:t> information that helps explain how the DNA sequence changed</a:t>
            </a:r>
          </a:p>
          <a:p>
            <a:pPr marL="682625" lvl="1" indent="-225425">
              <a:buFont typeface="Arial" panose="020B0604020202020204" pitchFamily="34" charset="0"/>
              <a:buChar char="•"/>
            </a:pPr>
            <a:r>
              <a:rPr lang="en-US" sz="2800" dirty="0">
                <a:solidFill>
                  <a:schemeClr val="accent4"/>
                </a:solidFill>
              </a:rPr>
              <a:t>     Star information that helps predict what the offspring of a black jaguar might look like</a:t>
            </a:r>
          </a:p>
          <a:p>
            <a:pPr marL="682625" lvl="1" indent="-225425">
              <a:buFont typeface="Arial" panose="020B0604020202020204" pitchFamily="34" charset="0"/>
              <a:buChar char="•"/>
            </a:pPr>
            <a:r>
              <a:rPr lang="en-US" sz="2800" dirty="0">
                <a:solidFill>
                  <a:schemeClr val="accent4"/>
                </a:solidFill>
              </a:rPr>
              <a:t>Put a question mark </a:t>
            </a:r>
            <a:r>
              <a:rPr lang="en-US" sz="2800" b="1" dirty="0">
                <a:solidFill>
                  <a:srgbClr val="FF0000"/>
                </a:solidFill>
              </a:rPr>
              <a:t>?</a:t>
            </a:r>
            <a:r>
              <a:rPr lang="en-US" sz="2800" b="1" dirty="0">
                <a:solidFill>
                  <a:schemeClr val="accent4"/>
                </a:solidFill>
              </a:rPr>
              <a:t> </a:t>
            </a:r>
            <a:r>
              <a:rPr lang="en-US" sz="2800" dirty="0">
                <a:solidFill>
                  <a:schemeClr val="accent4"/>
                </a:solidFill>
              </a:rPr>
              <a:t>next to any sentence you do not understand</a:t>
            </a:r>
          </a:p>
        </p:txBody>
      </p:sp>
      <p:sp>
        <p:nvSpPr>
          <p:cNvPr id="4" name="Star: 5 Points 3">
            <a:extLst>
              <a:ext uri="{FF2B5EF4-FFF2-40B4-BE49-F238E27FC236}">
                <a16:creationId xmlns:a16="http://schemas.microsoft.com/office/drawing/2014/main" id="{BEAD882B-5D6B-4350-8061-EFD10452E5B3}"/>
              </a:ext>
            </a:extLst>
          </p:cNvPr>
          <p:cNvSpPr/>
          <p:nvPr/>
        </p:nvSpPr>
        <p:spPr>
          <a:xfrm>
            <a:off x="1524000" y="2553973"/>
            <a:ext cx="304800" cy="32446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7606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AE9ED-9D21-4E9F-B192-66489C71026B}"/>
              </a:ext>
            </a:extLst>
          </p:cNvPr>
          <p:cNvSpPr>
            <a:spLocks noGrp="1"/>
          </p:cNvSpPr>
          <p:nvPr>
            <p:ph type="title"/>
          </p:nvPr>
        </p:nvSpPr>
        <p:spPr/>
        <p:txBody>
          <a:bodyPr/>
          <a:lstStyle/>
          <a:p>
            <a:r>
              <a:rPr lang="en-US" dirty="0"/>
              <a:t>Mosquito Mutation</a:t>
            </a:r>
          </a:p>
        </p:txBody>
      </p:sp>
      <p:pic>
        <p:nvPicPr>
          <p:cNvPr id="5" name="Picture 4" descr="A close up of a device&#10;&#10;Description automatically generated">
            <a:extLst>
              <a:ext uri="{FF2B5EF4-FFF2-40B4-BE49-F238E27FC236}">
                <a16:creationId xmlns:a16="http://schemas.microsoft.com/office/drawing/2014/main" id="{FA4B13A8-A307-4274-98EA-34FB7FBD98A0}"/>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568" t="9069" r="13385" b="10348"/>
          <a:stretch/>
        </p:blipFill>
        <p:spPr>
          <a:xfrm rot="16200000">
            <a:off x="8274075" y="305155"/>
            <a:ext cx="617837" cy="1122013"/>
          </a:xfrm>
          <a:prstGeom prst="rect">
            <a:avLst/>
          </a:prstGeom>
        </p:spPr>
      </p:pic>
      <p:sp>
        <p:nvSpPr>
          <p:cNvPr id="6" name="TextBox 5">
            <a:extLst>
              <a:ext uri="{FF2B5EF4-FFF2-40B4-BE49-F238E27FC236}">
                <a16:creationId xmlns:a16="http://schemas.microsoft.com/office/drawing/2014/main" id="{109560E2-F2E3-4CA6-802A-04882BB43D87}"/>
              </a:ext>
            </a:extLst>
          </p:cNvPr>
          <p:cNvSpPr txBox="1"/>
          <p:nvPr/>
        </p:nvSpPr>
        <p:spPr>
          <a:xfrm>
            <a:off x="8026262" y="617839"/>
            <a:ext cx="1321075" cy="461665"/>
          </a:xfrm>
          <a:prstGeom prst="rect">
            <a:avLst/>
          </a:prstGeom>
          <a:noFill/>
        </p:spPr>
        <p:txBody>
          <a:bodyPr wrap="square" rtlCol="0">
            <a:spAutoFit/>
          </a:bodyPr>
          <a:lstStyle/>
          <a:p>
            <a:r>
              <a:rPr lang="en-US" sz="2400" b="1" dirty="0"/>
              <a:t>SE L5-8</a:t>
            </a:r>
          </a:p>
        </p:txBody>
      </p:sp>
      <p:pic>
        <p:nvPicPr>
          <p:cNvPr id="11" name="Picture 10">
            <a:extLst>
              <a:ext uri="{FF2B5EF4-FFF2-40B4-BE49-F238E27FC236}">
                <a16:creationId xmlns:a16="http://schemas.microsoft.com/office/drawing/2014/main" id="{D7CD0462-B76E-453C-9F9F-1F6C1BBD2B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2269" y="1389531"/>
            <a:ext cx="6199462" cy="4078938"/>
          </a:xfrm>
          <a:prstGeom prst="rect">
            <a:avLst/>
          </a:prstGeom>
          <a:ln>
            <a:noFill/>
          </a:ln>
          <a:effectLst>
            <a:softEdge rad="112500"/>
          </a:effectLst>
        </p:spPr>
      </p:pic>
      <p:pic>
        <p:nvPicPr>
          <p:cNvPr id="8" name="Picture 7">
            <a:extLst>
              <a:ext uri="{FF2B5EF4-FFF2-40B4-BE49-F238E27FC236}">
                <a16:creationId xmlns:a16="http://schemas.microsoft.com/office/drawing/2014/main" id="{9BC69E6D-419C-4054-9CEB-7A5B29B821E6}"/>
              </a:ext>
            </a:extLst>
          </p:cNvPr>
          <p:cNvPicPr>
            <a:picLocks noChangeAspect="1"/>
          </p:cNvPicPr>
          <p:nvPr/>
        </p:nvPicPr>
        <p:blipFill rotWithShape="1">
          <a:blip r:embed="rId5">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b="15469"/>
          <a:stretch/>
        </p:blipFill>
        <p:spPr>
          <a:xfrm>
            <a:off x="8472191" y="1"/>
            <a:ext cx="721339" cy="522262"/>
          </a:xfrm>
          <a:prstGeom prst="rect">
            <a:avLst/>
          </a:prstGeom>
        </p:spPr>
      </p:pic>
    </p:spTree>
    <p:extLst>
      <p:ext uri="{BB962C8B-B14F-4D97-AF65-F5344CB8AC3E}">
        <p14:creationId xmlns:p14="http://schemas.microsoft.com/office/powerpoint/2010/main" val="598225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FE44A-E2B1-491A-AD04-09A76732CAFD}"/>
              </a:ext>
            </a:extLst>
          </p:cNvPr>
          <p:cNvSpPr>
            <a:spLocks noGrp="1"/>
          </p:cNvSpPr>
          <p:nvPr>
            <p:ph type="title"/>
          </p:nvPr>
        </p:nvSpPr>
        <p:spPr/>
        <p:txBody>
          <a:bodyPr>
            <a:normAutofit/>
          </a:bodyPr>
          <a:lstStyle/>
          <a:p>
            <a:r>
              <a:rPr lang="en-US" dirty="0"/>
              <a:t>Focus Question #5</a:t>
            </a:r>
          </a:p>
        </p:txBody>
      </p:sp>
      <p:sp>
        <p:nvSpPr>
          <p:cNvPr id="3" name="Content Placeholder 2">
            <a:extLst>
              <a:ext uri="{FF2B5EF4-FFF2-40B4-BE49-F238E27FC236}">
                <a16:creationId xmlns:a16="http://schemas.microsoft.com/office/drawing/2014/main" id="{E7610AE5-DCE1-4237-9BAF-51B7A230DF5D}"/>
              </a:ext>
            </a:extLst>
          </p:cNvPr>
          <p:cNvSpPr>
            <a:spLocks noGrp="1"/>
          </p:cNvSpPr>
          <p:nvPr>
            <p:ph idx="1"/>
          </p:nvPr>
        </p:nvSpPr>
        <p:spPr>
          <a:xfrm>
            <a:off x="671810" y="2718707"/>
            <a:ext cx="7800382" cy="1257300"/>
          </a:xfrm>
        </p:spPr>
        <p:txBody>
          <a:bodyPr>
            <a:normAutofit/>
          </a:bodyPr>
          <a:lstStyle/>
          <a:p>
            <a:pPr marL="0" indent="0">
              <a:buNone/>
            </a:pPr>
            <a:r>
              <a:rPr lang="en-US" dirty="0"/>
              <a:t>How does the information in a DNA sequence found in the nucleus get to the cytoplasm where proteins are made? </a:t>
            </a:r>
          </a:p>
        </p:txBody>
      </p:sp>
      <p:sp>
        <p:nvSpPr>
          <p:cNvPr id="4" name="Rectangle 3">
            <a:extLst>
              <a:ext uri="{FF2B5EF4-FFF2-40B4-BE49-F238E27FC236}">
                <a16:creationId xmlns:a16="http://schemas.microsoft.com/office/drawing/2014/main" id="{295849B1-55D7-4D4A-ADB8-35ADCE68C56A}"/>
              </a:ext>
            </a:extLst>
          </p:cNvPr>
          <p:cNvSpPr/>
          <p:nvPr/>
        </p:nvSpPr>
        <p:spPr>
          <a:xfrm>
            <a:off x="671809" y="2514600"/>
            <a:ext cx="7800382" cy="1665514"/>
          </a:xfrm>
          <a:prstGeom prst="rect">
            <a:avLst/>
          </a:prstGeom>
          <a:noFill/>
          <a:ln w="28575">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5" name="Picture 4" descr="A close up of a device&#10;&#10;Description automatically generated">
            <a:extLst>
              <a:ext uri="{FF2B5EF4-FFF2-40B4-BE49-F238E27FC236}">
                <a16:creationId xmlns:a16="http://schemas.microsoft.com/office/drawing/2014/main" id="{ED80B0AA-993E-45A9-A3A7-3B3565790E75}"/>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568" t="9069" r="13385" b="10348"/>
          <a:stretch/>
        </p:blipFill>
        <p:spPr>
          <a:xfrm rot="16200000">
            <a:off x="8274075" y="305155"/>
            <a:ext cx="617837" cy="1122013"/>
          </a:xfrm>
          <a:prstGeom prst="rect">
            <a:avLst/>
          </a:prstGeom>
        </p:spPr>
      </p:pic>
      <p:sp>
        <p:nvSpPr>
          <p:cNvPr id="6" name="TextBox 5">
            <a:extLst>
              <a:ext uri="{FF2B5EF4-FFF2-40B4-BE49-F238E27FC236}">
                <a16:creationId xmlns:a16="http://schemas.microsoft.com/office/drawing/2014/main" id="{B8D50B77-CDA2-4975-A665-4B44658071E6}"/>
              </a:ext>
            </a:extLst>
          </p:cNvPr>
          <p:cNvSpPr txBox="1"/>
          <p:nvPr/>
        </p:nvSpPr>
        <p:spPr>
          <a:xfrm>
            <a:off x="8026262" y="617839"/>
            <a:ext cx="1321075" cy="461665"/>
          </a:xfrm>
          <a:prstGeom prst="rect">
            <a:avLst/>
          </a:prstGeom>
          <a:noFill/>
        </p:spPr>
        <p:txBody>
          <a:bodyPr wrap="square" rtlCol="0">
            <a:spAutoFit/>
          </a:bodyPr>
          <a:lstStyle/>
          <a:p>
            <a:r>
              <a:rPr lang="en-US" sz="2400" b="1" dirty="0"/>
              <a:t>SE L5-9</a:t>
            </a:r>
          </a:p>
        </p:txBody>
      </p:sp>
      <p:pic>
        <p:nvPicPr>
          <p:cNvPr id="8" name="Picture 7">
            <a:extLst>
              <a:ext uri="{FF2B5EF4-FFF2-40B4-BE49-F238E27FC236}">
                <a16:creationId xmlns:a16="http://schemas.microsoft.com/office/drawing/2014/main" id="{ABD0D929-A106-4817-8168-9A0F782DDCDC}"/>
              </a:ext>
            </a:extLst>
          </p:cNvPr>
          <p:cNvPicPr>
            <a:picLocks noChangeAspect="1"/>
          </p:cNvPicPr>
          <p:nvPr/>
        </p:nvPicPr>
        <p:blipFill rotWithShape="1">
          <a:blip r:embed="rId5">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b="15469"/>
          <a:stretch/>
        </p:blipFill>
        <p:spPr>
          <a:xfrm>
            <a:off x="8472191" y="1"/>
            <a:ext cx="721339" cy="522262"/>
          </a:xfrm>
          <a:prstGeom prst="rect">
            <a:avLst/>
          </a:prstGeom>
        </p:spPr>
      </p:pic>
    </p:spTree>
    <p:extLst>
      <p:ext uri="{BB962C8B-B14F-4D97-AF65-F5344CB8AC3E}">
        <p14:creationId xmlns:p14="http://schemas.microsoft.com/office/powerpoint/2010/main" val="3028847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44BBD-96D5-4797-9FF8-858E577FB940}"/>
              </a:ext>
            </a:extLst>
          </p:cNvPr>
          <p:cNvSpPr>
            <a:spLocks noGrp="1"/>
          </p:cNvSpPr>
          <p:nvPr>
            <p:ph type="title"/>
          </p:nvPr>
        </p:nvSpPr>
        <p:spPr/>
        <p:txBody>
          <a:bodyPr/>
          <a:lstStyle/>
          <a:p>
            <a:r>
              <a:rPr lang="en-US" dirty="0"/>
              <a:t>Synthesize and Summarize</a:t>
            </a:r>
          </a:p>
        </p:txBody>
      </p:sp>
      <p:sp>
        <p:nvSpPr>
          <p:cNvPr id="3" name="Content Placeholder 2">
            <a:extLst>
              <a:ext uri="{FF2B5EF4-FFF2-40B4-BE49-F238E27FC236}">
                <a16:creationId xmlns:a16="http://schemas.microsoft.com/office/drawing/2014/main" id="{D2B961F6-407A-4E25-B94C-4C4B636861A5}"/>
              </a:ext>
            </a:extLst>
          </p:cNvPr>
          <p:cNvSpPr>
            <a:spLocks noGrp="1"/>
          </p:cNvSpPr>
          <p:nvPr>
            <p:ph idx="1"/>
          </p:nvPr>
        </p:nvSpPr>
        <p:spPr>
          <a:xfrm>
            <a:off x="628650" y="1309593"/>
            <a:ext cx="7886700" cy="4824435"/>
          </a:xfrm>
        </p:spPr>
        <p:txBody>
          <a:bodyPr/>
          <a:lstStyle/>
          <a:p>
            <a:pPr marL="0" indent="0">
              <a:buNone/>
            </a:pPr>
            <a:r>
              <a:rPr lang="en-US" dirty="0"/>
              <a:t>What is the best explanation for the similarities and differences we see in individuals within a species – not only for one species, but for every species of plant and animal?</a:t>
            </a:r>
          </a:p>
        </p:txBody>
      </p:sp>
      <p:graphicFrame>
        <p:nvGraphicFramePr>
          <p:cNvPr id="4" name="Table 3">
            <a:extLst>
              <a:ext uri="{FF2B5EF4-FFF2-40B4-BE49-F238E27FC236}">
                <a16:creationId xmlns:a16="http://schemas.microsoft.com/office/drawing/2014/main" id="{053C0A48-6211-4ACF-9D5D-F54DB633D718}"/>
              </a:ext>
            </a:extLst>
          </p:cNvPr>
          <p:cNvGraphicFramePr>
            <a:graphicFrameLocks noGrp="1"/>
          </p:cNvGraphicFramePr>
          <p:nvPr>
            <p:extLst>
              <p:ext uri="{D42A27DB-BD31-4B8C-83A1-F6EECF244321}">
                <p14:modId xmlns:p14="http://schemas.microsoft.com/office/powerpoint/2010/main" val="2243655976"/>
              </p:ext>
            </p:extLst>
          </p:nvPr>
        </p:nvGraphicFramePr>
        <p:xfrm>
          <a:off x="419100" y="3226955"/>
          <a:ext cx="8305800" cy="2667000"/>
        </p:xfrm>
        <a:graphic>
          <a:graphicData uri="http://schemas.openxmlformats.org/drawingml/2006/table">
            <a:tbl>
              <a:tblPr firstRow="1" bandRow="1">
                <a:tableStyleId>{5940675A-B579-460E-94D1-54222C63F5DA}</a:tableStyleId>
              </a:tblPr>
              <a:tblGrid>
                <a:gridCol w="885825">
                  <a:extLst>
                    <a:ext uri="{9D8B030D-6E8A-4147-A177-3AD203B41FA5}">
                      <a16:colId xmlns:a16="http://schemas.microsoft.com/office/drawing/2014/main" val="413136060"/>
                    </a:ext>
                  </a:extLst>
                </a:gridCol>
                <a:gridCol w="4124325">
                  <a:extLst>
                    <a:ext uri="{9D8B030D-6E8A-4147-A177-3AD203B41FA5}">
                      <a16:colId xmlns:a16="http://schemas.microsoft.com/office/drawing/2014/main" val="47730645"/>
                    </a:ext>
                  </a:extLst>
                </a:gridCol>
                <a:gridCol w="1098550">
                  <a:extLst>
                    <a:ext uri="{9D8B030D-6E8A-4147-A177-3AD203B41FA5}">
                      <a16:colId xmlns:a16="http://schemas.microsoft.com/office/drawing/2014/main" val="3958528720"/>
                    </a:ext>
                  </a:extLst>
                </a:gridCol>
                <a:gridCol w="1098550">
                  <a:extLst>
                    <a:ext uri="{9D8B030D-6E8A-4147-A177-3AD203B41FA5}">
                      <a16:colId xmlns:a16="http://schemas.microsoft.com/office/drawing/2014/main" val="2687101771"/>
                    </a:ext>
                  </a:extLst>
                </a:gridCol>
                <a:gridCol w="1098550">
                  <a:extLst>
                    <a:ext uri="{9D8B030D-6E8A-4147-A177-3AD203B41FA5}">
                      <a16:colId xmlns:a16="http://schemas.microsoft.com/office/drawing/2014/main" val="2333015724"/>
                    </a:ext>
                  </a:extLst>
                </a:gridCol>
              </a:tblGrid>
              <a:tr h="666750">
                <a:tc>
                  <a:txBody>
                    <a:bodyPr/>
                    <a:lstStyle/>
                    <a:p>
                      <a:pPr algn="ctr"/>
                      <a:r>
                        <a:rPr lang="en-US" b="1" dirty="0"/>
                        <a:t>Lesson</a:t>
                      </a:r>
                    </a:p>
                  </a:txBody>
                  <a:tcPr anchor="ctr">
                    <a:solidFill>
                      <a:schemeClr val="bg1">
                        <a:lumMod val="75000"/>
                      </a:schemeClr>
                    </a:solidFill>
                  </a:tcPr>
                </a:tc>
                <a:tc>
                  <a:txBody>
                    <a:bodyPr/>
                    <a:lstStyle/>
                    <a:p>
                      <a:pPr algn="ctr"/>
                      <a:r>
                        <a:rPr lang="en-US" b="1" dirty="0"/>
                        <a:t>Evidence</a:t>
                      </a:r>
                    </a:p>
                  </a:txBody>
                  <a:tcPr anchor="ctr">
                    <a:solidFill>
                      <a:schemeClr val="bg1">
                        <a:lumMod val="75000"/>
                      </a:schemeClr>
                    </a:solidFill>
                  </a:tcPr>
                </a:tc>
                <a:tc>
                  <a:txBody>
                    <a:bodyPr/>
                    <a:lstStyle/>
                    <a:p>
                      <a:pPr algn="ctr"/>
                      <a:r>
                        <a:rPr lang="en-US" b="1" dirty="0"/>
                        <a:t>Parents</a:t>
                      </a:r>
                    </a:p>
                  </a:txBody>
                  <a:tcPr anchor="ctr">
                    <a:solidFill>
                      <a:schemeClr val="bg1">
                        <a:lumMod val="75000"/>
                      </a:schemeClr>
                    </a:solidFill>
                  </a:tcPr>
                </a:tc>
                <a:tc>
                  <a:txBody>
                    <a:bodyPr/>
                    <a:lstStyle/>
                    <a:p>
                      <a:pPr algn="ctr"/>
                      <a:r>
                        <a:rPr lang="en-US" b="1" dirty="0"/>
                        <a:t>Genes</a:t>
                      </a:r>
                    </a:p>
                  </a:txBody>
                  <a:tcPr anchor="ctr">
                    <a:solidFill>
                      <a:schemeClr val="bg1">
                        <a:lumMod val="75000"/>
                      </a:schemeClr>
                    </a:solidFill>
                  </a:tcPr>
                </a:tc>
                <a:tc>
                  <a:txBody>
                    <a:bodyPr/>
                    <a:lstStyle/>
                    <a:p>
                      <a:pPr algn="ctr"/>
                      <a:r>
                        <a:rPr lang="en-US" b="1" dirty="0"/>
                        <a:t>Mutation</a:t>
                      </a:r>
                    </a:p>
                  </a:txBody>
                  <a:tcPr anchor="ctr">
                    <a:solidFill>
                      <a:schemeClr val="bg1">
                        <a:lumMod val="75000"/>
                      </a:schemeClr>
                    </a:solidFill>
                  </a:tcPr>
                </a:tc>
                <a:extLst>
                  <a:ext uri="{0D108BD9-81ED-4DB2-BD59-A6C34878D82A}">
                    <a16:rowId xmlns:a16="http://schemas.microsoft.com/office/drawing/2014/main" val="3059687075"/>
                  </a:ext>
                </a:extLst>
              </a:tr>
              <a:tr h="666750">
                <a:tc>
                  <a:txBody>
                    <a:bodyPr/>
                    <a:lstStyle/>
                    <a:p>
                      <a:pPr algn="ctr"/>
                      <a:r>
                        <a:rPr lang="en-US" b="1" dirty="0"/>
                        <a:t>1</a:t>
                      </a:r>
                    </a:p>
                  </a:txBody>
                  <a:tcPr anchor="ctr"/>
                </a:tc>
                <a:tc>
                  <a:txBody>
                    <a:bodyPr/>
                    <a:lstStyle/>
                    <a:p>
                      <a:endParaRPr lang="en-US" dirty="0"/>
                    </a:p>
                  </a:txBody>
                  <a:tcP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4110544254"/>
                  </a:ext>
                </a:extLst>
              </a:tr>
              <a:tr h="666750">
                <a:tc>
                  <a:txBody>
                    <a:bodyPr/>
                    <a:lstStyle/>
                    <a:p>
                      <a:pPr algn="ctr"/>
                      <a:r>
                        <a:rPr lang="en-US" b="1" dirty="0"/>
                        <a:t>2</a:t>
                      </a:r>
                    </a:p>
                  </a:txBody>
                  <a:tcPr anchor="ctr"/>
                </a:tc>
                <a:tc>
                  <a:txBody>
                    <a:bodyPr/>
                    <a:lstStyle/>
                    <a:p>
                      <a:endParaRPr lang="en-US"/>
                    </a:p>
                  </a:txBody>
                  <a:tcPr/>
                </a:tc>
                <a:tc>
                  <a:txBody>
                    <a:bodyPr/>
                    <a:lstStyle/>
                    <a:p>
                      <a:endParaRPr lang="en-US"/>
                    </a:p>
                  </a:txBody>
                  <a:tcPr anchor="ctr"/>
                </a:tc>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2785696782"/>
                  </a:ext>
                </a:extLst>
              </a:tr>
              <a:tr h="666750">
                <a:tc>
                  <a:txBody>
                    <a:bodyPr/>
                    <a:lstStyle/>
                    <a:p>
                      <a:pPr algn="ctr"/>
                      <a:r>
                        <a:rPr lang="en-US" b="1" dirty="0"/>
                        <a:t>3</a:t>
                      </a:r>
                    </a:p>
                  </a:txBody>
                  <a:tcPr anchor="ctr"/>
                </a:tc>
                <a:tc>
                  <a:txBody>
                    <a:bodyPr/>
                    <a:lstStyle/>
                    <a:p>
                      <a:endParaRPr lang="en-US" dirty="0"/>
                    </a:p>
                  </a:txBody>
                  <a:tcPr/>
                </a:tc>
                <a:tc>
                  <a:txBody>
                    <a:bodyPr/>
                    <a:lstStyle/>
                    <a:p>
                      <a:endParaRPr lang="en-US"/>
                    </a:p>
                  </a:txBody>
                  <a:tcPr anchor="ctr"/>
                </a:tc>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248560225"/>
                  </a:ext>
                </a:extLst>
              </a:tr>
            </a:tbl>
          </a:graphicData>
        </a:graphic>
      </p:graphicFrame>
      <p:pic>
        <p:nvPicPr>
          <p:cNvPr id="5" name="Picture 4" descr="A close up of a device&#10;&#10;Description automatically generated">
            <a:extLst>
              <a:ext uri="{FF2B5EF4-FFF2-40B4-BE49-F238E27FC236}">
                <a16:creationId xmlns:a16="http://schemas.microsoft.com/office/drawing/2014/main" id="{CD617688-2A6C-488E-8BAC-6E86BCB88FEF}"/>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568" t="9069" r="13385" b="10348"/>
          <a:stretch/>
        </p:blipFill>
        <p:spPr>
          <a:xfrm rot="16200000">
            <a:off x="8274075" y="305155"/>
            <a:ext cx="617837" cy="1122013"/>
          </a:xfrm>
          <a:prstGeom prst="rect">
            <a:avLst/>
          </a:prstGeom>
        </p:spPr>
      </p:pic>
      <p:sp>
        <p:nvSpPr>
          <p:cNvPr id="6" name="TextBox 5">
            <a:extLst>
              <a:ext uri="{FF2B5EF4-FFF2-40B4-BE49-F238E27FC236}">
                <a16:creationId xmlns:a16="http://schemas.microsoft.com/office/drawing/2014/main" id="{7E5D301A-1F2E-453F-A28F-130629799970}"/>
              </a:ext>
            </a:extLst>
          </p:cNvPr>
          <p:cNvSpPr txBox="1"/>
          <p:nvPr/>
        </p:nvSpPr>
        <p:spPr>
          <a:xfrm>
            <a:off x="8026262" y="617839"/>
            <a:ext cx="1321075" cy="461665"/>
          </a:xfrm>
          <a:prstGeom prst="rect">
            <a:avLst/>
          </a:prstGeom>
          <a:noFill/>
        </p:spPr>
        <p:txBody>
          <a:bodyPr wrap="square" rtlCol="0">
            <a:spAutoFit/>
          </a:bodyPr>
          <a:lstStyle/>
          <a:p>
            <a:r>
              <a:rPr lang="en-US" sz="2400" b="1" dirty="0"/>
              <a:t>SE L5-9</a:t>
            </a:r>
          </a:p>
        </p:txBody>
      </p:sp>
      <p:pic>
        <p:nvPicPr>
          <p:cNvPr id="8" name="Picture 7">
            <a:extLst>
              <a:ext uri="{FF2B5EF4-FFF2-40B4-BE49-F238E27FC236}">
                <a16:creationId xmlns:a16="http://schemas.microsoft.com/office/drawing/2014/main" id="{1E693898-123C-4271-805C-2E499CEE76B4}"/>
              </a:ext>
            </a:extLst>
          </p:cNvPr>
          <p:cNvPicPr>
            <a:picLocks noChangeAspect="1"/>
          </p:cNvPicPr>
          <p:nvPr/>
        </p:nvPicPr>
        <p:blipFill rotWithShape="1">
          <a:blip r:embed="rId5">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b="15469"/>
          <a:stretch/>
        </p:blipFill>
        <p:spPr>
          <a:xfrm>
            <a:off x="8472191" y="1"/>
            <a:ext cx="721339" cy="522262"/>
          </a:xfrm>
          <a:prstGeom prst="rect">
            <a:avLst/>
          </a:prstGeom>
        </p:spPr>
      </p:pic>
    </p:spTree>
    <p:extLst>
      <p:ext uri="{BB962C8B-B14F-4D97-AF65-F5344CB8AC3E}">
        <p14:creationId xmlns:p14="http://schemas.microsoft.com/office/powerpoint/2010/main" val="293696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FE44A-E2B1-491A-AD04-09A76732CAFD}"/>
              </a:ext>
            </a:extLst>
          </p:cNvPr>
          <p:cNvSpPr>
            <a:spLocks noGrp="1"/>
          </p:cNvSpPr>
          <p:nvPr>
            <p:ph type="title"/>
          </p:nvPr>
        </p:nvSpPr>
        <p:spPr/>
        <p:txBody>
          <a:bodyPr>
            <a:normAutofit/>
          </a:bodyPr>
          <a:lstStyle/>
          <a:p>
            <a:r>
              <a:rPr lang="en-US" dirty="0"/>
              <a:t>Focus Question #5</a:t>
            </a:r>
          </a:p>
        </p:txBody>
      </p:sp>
      <p:sp>
        <p:nvSpPr>
          <p:cNvPr id="3" name="Content Placeholder 2">
            <a:extLst>
              <a:ext uri="{FF2B5EF4-FFF2-40B4-BE49-F238E27FC236}">
                <a16:creationId xmlns:a16="http://schemas.microsoft.com/office/drawing/2014/main" id="{E7610AE5-DCE1-4237-9BAF-51B7A230DF5D}"/>
              </a:ext>
            </a:extLst>
          </p:cNvPr>
          <p:cNvSpPr>
            <a:spLocks noGrp="1"/>
          </p:cNvSpPr>
          <p:nvPr>
            <p:ph idx="1"/>
          </p:nvPr>
        </p:nvSpPr>
        <p:spPr>
          <a:xfrm>
            <a:off x="706582" y="2685218"/>
            <a:ext cx="7765609" cy="1419191"/>
          </a:xfrm>
        </p:spPr>
        <p:txBody>
          <a:bodyPr>
            <a:normAutofit/>
          </a:bodyPr>
          <a:lstStyle/>
          <a:p>
            <a:pPr marL="0" indent="0">
              <a:buNone/>
            </a:pPr>
            <a:r>
              <a:rPr lang="en-US" dirty="0"/>
              <a:t>How does the information in a DNA sequence found in the nucleus get to the cytoplasm where proteins are made? </a:t>
            </a:r>
          </a:p>
        </p:txBody>
      </p:sp>
      <p:sp>
        <p:nvSpPr>
          <p:cNvPr id="4" name="Rectangle 3">
            <a:extLst>
              <a:ext uri="{FF2B5EF4-FFF2-40B4-BE49-F238E27FC236}">
                <a16:creationId xmlns:a16="http://schemas.microsoft.com/office/drawing/2014/main" id="{295849B1-55D7-4D4A-ADB8-35ADCE68C56A}"/>
              </a:ext>
            </a:extLst>
          </p:cNvPr>
          <p:cNvSpPr/>
          <p:nvPr/>
        </p:nvSpPr>
        <p:spPr>
          <a:xfrm>
            <a:off x="706582" y="2514600"/>
            <a:ext cx="7765609" cy="1665514"/>
          </a:xfrm>
          <a:prstGeom prst="rect">
            <a:avLst/>
          </a:prstGeom>
          <a:noFill/>
          <a:ln w="28575">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5" name="Picture 4" descr="A close up of a device&#10;&#10;Description automatically generated">
            <a:extLst>
              <a:ext uri="{FF2B5EF4-FFF2-40B4-BE49-F238E27FC236}">
                <a16:creationId xmlns:a16="http://schemas.microsoft.com/office/drawing/2014/main" id="{ED80B0AA-993E-45A9-A3A7-3B3565790E75}"/>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568" t="9069" r="13385" b="10348"/>
          <a:stretch/>
        </p:blipFill>
        <p:spPr>
          <a:xfrm rot="16200000">
            <a:off x="8274075" y="287664"/>
            <a:ext cx="617837" cy="1122013"/>
          </a:xfrm>
          <a:prstGeom prst="rect">
            <a:avLst/>
          </a:prstGeom>
        </p:spPr>
      </p:pic>
      <p:sp>
        <p:nvSpPr>
          <p:cNvPr id="6" name="TextBox 5">
            <a:extLst>
              <a:ext uri="{FF2B5EF4-FFF2-40B4-BE49-F238E27FC236}">
                <a16:creationId xmlns:a16="http://schemas.microsoft.com/office/drawing/2014/main" id="{B8D50B77-CDA2-4975-A665-4B44658071E6}"/>
              </a:ext>
            </a:extLst>
          </p:cNvPr>
          <p:cNvSpPr txBox="1"/>
          <p:nvPr/>
        </p:nvSpPr>
        <p:spPr>
          <a:xfrm>
            <a:off x="8026262" y="617839"/>
            <a:ext cx="1321075" cy="461665"/>
          </a:xfrm>
          <a:prstGeom prst="rect">
            <a:avLst/>
          </a:prstGeom>
          <a:noFill/>
        </p:spPr>
        <p:txBody>
          <a:bodyPr wrap="square" rtlCol="0">
            <a:spAutoFit/>
          </a:bodyPr>
          <a:lstStyle/>
          <a:p>
            <a:r>
              <a:rPr lang="en-US" sz="2400" b="1" dirty="0"/>
              <a:t>SE L5-1</a:t>
            </a:r>
          </a:p>
        </p:txBody>
      </p:sp>
      <p:pic>
        <p:nvPicPr>
          <p:cNvPr id="8" name="Picture 7">
            <a:extLst>
              <a:ext uri="{FF2B5EF4-FFF2-40B4-BE49-F238E27FC236}">
                <a16:creationId xmlns:a16="http://schemas.microsoft.com/office/drawing/2014/main" id="{18B8D095-EB89-4420-8C77-5CEE0A294D7A}"/>
              </a:ext>
            </a:extLst>
          </p:cNvPr>
          <p:cNvPicPr>
            <a:picLocks noChangeAspect="1"/>
          </p:cNvPicPr>
          <p:nvPr/>
        </p:nvPicPr>
        <p:blipFill rotWithShape="1">
          <a:blip r:embed="rId5">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b="15469"/>
          <a:stretch/>
        </p:blipFill>
        <p:spPr>
          <a:xfrm>
            <a:off x="8472191" y="1"/>
            <a:ext cx="721339" cy="522262"/>
          </a:xfrm>
          <a:prstGeom prst="rect">
            <a:avLst/>
          </a:prstGeom>
        </p:spPr>
      </p:pic>
    </p:spTree>
    <p:extLst>
      <p:ext uri="{BB962C8B-B14F-4D97-AF65-F5344CB8AC3E}">
        <p14:creationId xmlns:p14="http://schemas.microsoft.com/office/powerpoint/2010/main" val="3483162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6ADF9D2-A4CD-4087-A7D1-93257BDEC921}"/>
              </a:ext>
            </a:extLst>
          </p:cNvPr>
          <p:cNvGrpSpPr>
            <a:grpSpLocks noChangeAspect="1"/>
          </p:cNvGrpSpPr>
          <p:nvPr/>
        </p:nvGrpSpPr>
        <p:grpSpPr>
          <a:xfrm>
            <a:off x="585944" y="1408185"/>
            <a:ext cx="4393403" cy="4311636"/>
            <a:chOff x="1828800" y="533400"/>
            <a:chExt cx="5943600" cy="5410200"/>
          </a:xfrm>
          <a:noFill/>
        </p:grpSpPr>
        <p:sp>
          <p:nvSpPr>
            <p:cNvPr id="4" name="Oval 3">
              <a:extLst>
                <a:ext uri="{FF2B5EF4-FFF2-40B4-BE49-F238E27FC236}">
                  <a16:creationId xmlns:a16="http://schemas.microsoft.com/office/drawing/2014/main" id="{10CEE5F3-12E7-4386-A916-B75EE0FB3CA8}"/>
                </a:ext>
              </a:extLst>
            </p:cNvPr>
            <p:cNvSpPr/>
            <p:nvPr/>
          </p:nvSpPr>
          <p:spPr>
            <a:xfrm>
              <a:off x="1828800" y="533400"/>
              <a:ext cx="5943600" cy="5410200"/>
            </a:xfrm>
            <a:prstGeom prst="ellipse">
              <a:avLst/>
            </a:prstGeom>
            <a:grpFill/>
            <a:ln w="28575">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Oval 4">
              <a:extLst>
                <a:ext uri="{FF2B5EF4-FFF2-40B4-BE49-F238E27FC236}">
                  <a16:creationId xmlns:a16="http://schemas.microsoft.com/office/drawing/2014/main" id="{D49343C9-82FD-4423-A6C6-2047E2F732FD}"/>
                </a:ext>
              </a:extLst>
            </p:cNvPr>
            <p:cNvSpPr/>
            <p:nvPr/>
          </p:nvSpPr>
          <p:spPr>
            <a:xfrm>
              <a:off x="2819400" y="1752600"/>
              <a:ext cx="1981200" cy="1752600"/>
            </a:xfrm>
            <a:prstGeom prst="ellipse">
              <a:avLst/>
            </a:prstGeom>
            <a:grpFill/>
            <a:ln w="28575">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A2DA52DB-F07E-47B1-BC25-1F2AF999E933}"/>
                </a:ext>
              </a:extLst>
            </p:cNvPr>
            <p:cNvSpPr txBox="1"/>
            <p:nvPr/>
          </p:nvSpPr>
          <p:spPr>
            <a:xfrm>
              <a:off x="2955359" y="2811790"/>
              <a:ext cx="1381501" cy="493229"/>
            </a:xfrm>
            <a:prstGeom prst="rect">
              <a:avLst/>
            </a:prstGeom>
            <a:grpFill/>
            <a:ln w="28575">
              <a:noFill/>
            </a:ln>
          </p:spPr>
          <p:txBody>
            <a:bodyPr wrap="none" rtlCol="0">
              <a:spAutoFit/>
            </a:bodyPr>
            <a:lstStyle/>
            <a:p>
              <a:r>
                <a:rPr lang="en-US" sz="2400" b="1" dirty="0">
                  <a:solidFill>
                    <a:schemeClr val="accent4"/>
                  </a:solidFill>
                </a:rPr>
                <a:t>Nucleus</a:t>
              </a:r>
            </a:p>
          </p:txBody>
        </p:sp>
        <p:sp>
          <p:nvSpPr>
            <p:cNvPr id="7" name="TextBox 6">
              <a:extLst>
                <a:ext uri="{FF2B5EF4-FFF2-40B4-BE49-F238E27FC236}">
                  <a16:creationId xmlns:a16="http://schemas.microsoft.com/office/drawing/2014/main" id="{DDEB67B6-0727-4A53-ACEA-E41A69A46C96}"/>
                </a:ext>
              </a:extLst>
            </p:cNvPr>
            <p:cNvSpPr txBox="1"/>
            <p:nvPr/>
          </p:nvSpPr>
          <p:spPr>
            <a:xfrm>
              <a:off x="3918706" y="5303846"/>
              <a:ext cx="1763786" cy="493229"/>
            </a:xfrm>
            <a:prstGeom prst="rect">
              <a:avLst/>
            </a:prstGeom>
            <a:grpFill/>
            <a:ln w="28575">
              <a:noFill/>
            </a:ln>
          </p:spPr>
          <p:txBody>
            <a:bodyPr wrap="none" rtlCol="0">
              <a:spAutoFit/>
            </a:bodyPr>
            <a:lstStyle/>
            <a:p>
              <a:r>
                <a:rPr lang="en-US" sz="2400" b="1" dirty="0">
                  <a:solidFill>
                    <a:schemeClr val="accent4"/>
                  </a:solidFill>
                </a:rPr>
                <a:t>Cytoplasm</a:t>
              </a:r>
            </a:p>
          </p:txBody>
        </p:sp>
      </p:grpSp>
      <p:sp>
        <p:nvSpPr>
          <p:cNvPr id="3" name="Title 2">
            <a:extLst>
              <a:ext uri="{FF2B5EF4-FFF2-40B4-BE49-F238E27FC236}">
                <a16:creationId xmlns:a16="http://schemas.microsoft.com/office/drawing/2014/main" id="{D6D1B9C1-F08A-4A51-9765-DE1DEB6991FD}"/>
              </a:ext>
            </a:extLst>
          </p:cNvPr>
          <p:cNvSpPr>
            <a:spLocks noGrp="1"/>
          </p:cNvSpPr>
          <p:nvPr>
            <p:ph type="title"/>
          </p:nvPr>
        </p:nvSpPr>
        <p:spPr/>
        <p:txBody>
          <a:bodyPr>
            <a:normAutofit fontScale="90000"/>
          </a:bodyPr>
          <a:lstStyle/>
          <a:p>
            <a:r>
              <a:rPr lang="en-US" dirty="0"/>
              <a:t>Getting Information from One Part of a Cell to Another</a:t>
            </a:r>
          </a:p>
        </p:txBody>
      </p:sp>
      <p:pic>
        <p:nvPicPr>
          <p:cNvPr id="20" name="Picture 19">
            <a:extLst>
              <a:ext uri="{FF2B5EF4-FFF2-40B4-BE49-F238E27FC236}">
                <a16:creationId xmlns:a16="http://schemas.microsoft.com/office/drawing/2014/main" id="{F2AD81EC-69D1-4A16-9901-7CD3918F3636}"/>
              </a:ext>
            </a:extLst>
          </p:cNvPr>
          <p:cNvPicPr>
            <a:picLocks noChangeAspect="1"/>
          </p:cNvPicPr>
          <p:nvPr/>
        </p:nvPicPr>
        <p:blipFill>
          <a:blip r:embed="rId3"/>
          <a:stretch>
            <a:fillRect/>
          </a:stretch>
        </p:blipFill>
        <p:spPr>
          <a:xfrm>
            <a:off x="5711581" y="2100305"/>
            <a:ext cx="2336549" cy="2657389"/>
          </a:xfrm>
          <a:prstGeom prst="rect">
            <a:avLst/>
          </a:prstGeom>
        </p:spPr>
      </p:pic>
      <p:pic>
        <p:nvPicPr>
          <p:cNvPr id="21" name="Picture 20" descr="A close up of a device&#10;&#10;Description automatically generated">
            <a:extLst>
              <a:ext uri="{FF2B5EF4-FFF2-40B4-BE49-F238E27FC236}">
                <a16:creationId xmlns:a16="http://schemas.microsoft.com/office/drawing/2014/main" id="{1BD4A97F-EFEB-4B3F-A52E-183AA5C40C97}"/>
              </a:ext>
            </a:extLst>
          </p:cNvPr>
          <p:cNvPicPr>
            <a:picLocks noChangeAspect="1"/>
          </p:cNvPicPr>
          <p:nvPr/>
        </p:nvPicPr>
        <p:blipFill rotWithShape="1">
          <a:blip r:embed="rId4">
            <a:alphaModFix amt="35000"/>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7568" t="9069" r="13385" b="10348"/>
          <a:stretch/>
        </p:blipFill>
        <p:spPr>
          <a:xfrm rot="16200000">
            <a:off x="8274075" y="305155"/>
            <a:ext cx="617837" cy="1122013"/>
          </a:xfrm>
          <a:prstGeom prst="rect">
            <a:avLst/>
          </a:prstGeom>
        </p:spPr>
      </p:pic>
      <p:sp>
        <p:nvSpPr>
          <p:cNvPr id="22" name="TextBox 21">
            <a:extLst>
              <a:ext uri="{FF2B5EF4-FFF2-40B4-BE49-F238E27FC236}">
                <a16:creationId xmlns:a16="http://schemas.microsoft.com/office/drawing/2014/main" id="{663B76DA-2752-4901-8EC1-8849037990E8}"/>
              </a:ext>
            </a:extLst>
          </p:cNvPr>
          <p:cNvSpPr txBox="1"/>
          <p:nvPr/>
        </p:nvSpPr>
        <p:spPr>
          <a:xfrm>
            <a:off x="8026262" y="617839"/>
            <a:ext cx="1321075" cy="461665"/>
          </a:xfrm>
          <a:prstGeom prst="rect">
            <a:avLst/>
          </a:prstGeom>
          <a:noFill/>
        </p:spPr>
        <p:txBody>
          <a:bodyPr wrap="square" rtlCol="0">
            <a:spAutoFit/>
          </a:bodyPr>
          <a:lstStyle/>
          <a:p>
            <a:r>
              <a:rPr lang="en-US" sz="2400" b="1" dirty="0"/>
              <a:t>SE L5-2</a:t>
            </a:r>
          </a:p>
        </p:txBody>
      </p:sp>
      <p:pic>
        <p:nvPicPr>
          <p:cNvPr id="12" name="Picture 11">
            <a:extLst>
              <a:ext uri="{FF2B5EF4-FFF2-40B4-BE49-F238E27FC236}">
                <a16:creationId xmlns:a16="http://schemas.microsoft.com/office/drawing/2014/main" id="{BBA891BD-830C-4CC5-B0B5-F4844A7940CD}"/>
              </a:ext>
            </a:extLst>
          </p:cNvPr>
          <p:cNvPicPr>
            <a:picLocks noChangeAspect="1"/>
          </p:cNvPicPr>
          <p:nvPr/>
        </p:nvPicPr>
        <p:blipFill rotWithShape="1">
          <a:blip r:embed="rId6">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b="15469"/>
          <a:stretch/>
        </p:blipFill>
        <p:spPr>
          <a:xfrm>
            <a:off x="8472191" y="1"/>
            <a:ext cx="721339" cy="522262"/>
          </a:xfrm>
          <a:prstGeom prst="rect">
            <a:avLst/>
          </a:prstGeom>
        </p:spPr>
      </p:pic>
    </p:spTree>
    <p:extLst>
      <p:ext uri="{BB962C8B-B14F-4D97-AF65-F5344CB8AC3E}">
        <p14:creationId xmlns:p14="http://schemas.microsoft.com/office/powerpoint/2010/main" val="1830506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3EDC6-368E-43BD-A062-9B805FD9BAA2}"/>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A7AD864D-E7A5-4459-B547-9D70BD88B615}"/>
              </a:ext>
            </a:extLst>
          </p:cNvPr>
          <p:cNvSpPr>
            <a:spLocks noGrp="1"/>
          </p:cNvSpPr>
          <p:nvPr>
            <p:ph idx="1"/>
          </p:nvPr>
        </p:nvSpPr>
        <p:spPr/>
        <p:txBody>
          <a:bodyPr/>
          <a:lstStyle/>
          <a:p>
            <a:r>
              <a:rPr lang="en-US" dirty="0"/>
              <a:t>DNA is in the nucleus while amino acids and proteins are in the cytoplasm. How do the DNA instructions get from the nucleus to the cytoplasm? </a:t>
            </a:r>
          </a:p>
          <a:p>
            <a:endParaRPr lang="en-US" dirty="0"/>
          </a:p>
          <a:p>
            <a:r>
              <a:rPr lang="en-US" dirty="0"/>
              <a:t>There are fewer DNA molecules than proteins. How can so many proteins be made from a single set of directions? </a:t>
            </a:r>
          </a:p>
        </p:txBody>
      </p:sp>
      <p:pic>
        <p:nvPicPr>
          <p:cNvPr id="6" name="Picture 5">
            <a:extLst>
              <a:ext uri="{FF2B5EF4-FFF2-40B4-BE49-F238E27FC236}">
                <a16:creationId xmlns:a16="http://schemas.microsoft.com/office/drawing/2014/main" id="{336E4A21-FB46-4335-9D9A-F6EC3202604C}"/>
              </a:ext>
            </a:extLst>
          </p:cNvPr>
          <p:cNvPicPr>
            <a:picLocks noChangeAspect="1"/>
          </p:cNvPicPr>
          <p:nvPr/>
        </p:nvPicPr>
        <p:blipFill>
          <a:blip r:embed="rId2">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72191" y="1"/>
            <a:ext cx="721339" cy="617838"/>
          </a:xfrm>
          <a:prstGeom prst="rect">
            <a:avLst/>
          </a:prstGeom>
        </p:spPr>
      </p:pic>
    </p:spTree>
    <p:extLst>
      <p:ext uri="{BB962C8B-B14F-4D97-AF65-F5344CB8AC3E}">
        <p14:creationId xmlns:p14="http://schemas.microsoft.com/office/powerpoint/2010/main" val="168670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FD60A-B24E-438D-9F7F-39FC4504E1B0}"/>
              </a:ext>
            </a:extLst>
          </p:cNvPr>
          <p:cNvSpPr>
            <a:spLocks noGrp="1"/>
          </p:cNvSpPr>
          <p:nvPr>
            <p:ph type="title"/>
          </p:nvPr>
        </p:nvSpPr>
        <p:spPr/>
        <p:txBody>
          <a:bodyPr/>
          <a:lstStyle/>
          <a:p>
            <a:r>
              <a:rPr lang="en-US" dirty="0"/>
              <a:t>MC1R</a:t>
            </a:r>
          </a:p>
        </p:txBody>
      </p:sp>
      <p:sp>
        <p:nvSpPr>
          <p:cNvPr id="3" name="Content Placeholder 2">
            <a:extLst>
              <a:ext uri="{FF2B5EF4-FFF2-40B4-BE49-F238E27FC236}">
                <a16:creationId xmlns:a16="http://schemas.microsoft.com/office/drawing/2014/main" id="{555BE848-427C-43C2-92A9-0A0EDBF78E1D}"/>
              </a:ext>
            </a:extLst>
          </p:cNvPr>
          <p:cNvSpPr>
            <a:spLocks noGrp="1"/>
          </p:cNvSpPr>
          <p:nvPr>
            <p:ph idx="1"/>
          </p:nvPr>
        </p:nvSpPr>
        <p:spPr/>
        <p:txBody>
          <a:bodyPr>
            <a:normAutofit lnSpcReduction="10000"/>
          </a:bodyPr>
          <a:lstStyle/>
          <a:p>
            <a:pPr marL="0" indent="0">
              <a:buNone/>
            </a:pPr>
            <a:r>
              <a:rPr lang="en-US" dirty="0"/>
              <a:t>GTG CTG GAG ACG GCC GTC ATG CTG </a:t>
            </a:r>
            <a:r>
              <a:rPr lang="en-US" dirty="0" err="1"/>
              <a:t>CTG</a:t>
            </a:r>
            <a:r>
              <a:rPr lang="en-US" dirty="0"/>
              <a:t> </a:t>
            </a:r>
            <a:r>
              <a:rPr lang="en-US" dirty="0" err="1"/>
              <a:t>CTG</a:t>
            </a:r>
            <a:r>
              <a:rPr lang="en-US" dirty="0"/>
              <a:t> GAG</a:t>
            </a:r>
          </a:p>
          <a:p>
            <a:pPr marL="0" indent="0">
              <a:buNone/>
            </a:pPr>
            <a:endParaRPr lang="en-US" dirty="0"/>
          </a:p>
          <a:p>
            <a:r>
              <a:rPr lang="en-US" dirty="0"/>
              <a:t>What do you notice about the sequence?</a:t>
            </a:r>
          </a:p>
          <a:p>
            <a:endParaRPr lang="en-US" dirty="0"/>
          </a:p>
          <a:p>
            <a:r>
              <a:rPr lang="en-US" dirty="0"/>
              <a:t>Use the key to write the sequence for a strand that is complimentary to the one given</a:t>
            </a:r>
          </a:p>
          <a:p>
            <a:pPr marL="914400" lvl="1" indent="0">
              <a:buNone/>
            </a:pPr>
            <a:r>
              <a:rPr lang="en-US" u="sng" dirty="0"/>
              <a:t>Key:</a:t>
            </a:r>
          </a:p>
          <a:p>
            <a:pPr marL="914400" lvl="1" indent="0">
              <a:buNone/>
            </a:pPr>
            <a:r>
              <a:rPr lang="en-US" dirty="0"/>
              <a:t>For every G, write a C</a:t>
            </a:r>
          </a:p>
          <a:p>
            <a:pPr marL="914400" lvl="1" indent="0">
              <a:buNone/>
            </a:pPr>
            <a:r>
              <a:rPr lang="en-US" dirty="0"/>
              <a:t>For every C, write a G</a:t>
            </a:r>
          </a:p>
          <a:p>
            <a:pPr marL="914400" lvl="1" indent="0">
              <a:buNone/>
            </a:pPr>
            <a:r>
              <a:rPr lang="en-US" dirty="0"/>
              <a:t>For every A, write a U</a:t>
            </a:r>
          </a:p>
          <a:p>
            <a:pPr marL="914400" lvl="1" indent="0">
              <a:buNone/>
            </a:pPr>
            <a:r>
              <a:rPr lang="en-US" dirty="0"/>
              <a:t>For every T, write an A</a:t>
            </a:r>
          </a:p>
          <a:p>
            <a:pPr marL="457200" lvl="1" indent="0">
              <a:buNone/>
            </a:pPr>
            <a:endParaRPr lang="en-US" dirty="0"/>
          </a:p>
        </p:txBody>
      </p:sp>
      <p:pic>
        <p:nvPicPr>
          <p:cNvPr id="4" name="Picture 3" descr="A close up of a device&#10;&#10;Description automatically generated">
            <a:extLst>
              <a:ext uri="{FF2B5EF4-FFF2-40B4-BE49-F238E27FC236}">
                <a16:creationId xmlns:a16="http://schemas.microsoft.com/office/drawing/2014/main" id="{ADD26FF1-F3D1-4F74-BCC7-7E85E9C73757}"/>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568" t="9069" r="13385" b="10348"/>
          <a:stretch/>
        </p:blipFill>
        <p:spPr>
          <a:xfrm rot="16200000">
            <a:off x="8274075" y="305155"/>
            <a:ext cx="617837" cy="1122013"/>
          </a:xfrm>
          <a:prstGeom prst="rect">
            <a:avLst/>
          </a:prstGeom>
        </p:spPr>
      </p:pic>
      <p:sp>
        <p:nvSpPr>
          <p:cNvPr id="5" name="TextBox 4">
            <a:extLst>
              <a:ext uri="{FF2B5EF4-FFF2-40B4-BE49-F238E27FC236}">
                <a16:creationId xmlns:a16="http://schemas.microsoft.com/office/drawing/2014/main" id="{DAC5CB91-0C9D-4DAD-92B4-5834E1C9FF4E}"/>
              </a:ext>
            </a:extLst>
          </p:cNvPr>
          <p:cNvSpPr txBox="1"/>
          <p:nvPr/>
        </p:nvSpPr>
        <p:spPr>
          <a:xfrm>
            <a:off x="8026262" y="617839"/>
            <a:ext cx="1321075" cy="461665"/>
          </a:xfrm>
          <a:prstGeom prst="rect">
            <a:avLst/>
          </a:prstGeom>
          <a:noFill/>
        </p:spPr>
        <p:txBody>
          <a:bodyPr wrap="square" rtlCol="0">
            <a:spAutoFit/>
          </a:bodyPr>
          <a:lstStyle/>
          <a:p>
            <a:r>
              <a:rPr lang="en-US" sz="2400" b="1" dirty="0"/>
              <a:t>SE L5-3</a:t>
            </a:r>
          </a:p>
        </p:txBody>
      </p:sp>
      <p:pic>
        <p:nvPicPr>
          <p:cNvPr id="7" name="Picture 6">
            <a:extLst>
              <a:ext uri="{FF2B5EF4-FFF2-40B4-BE49-F238E27FC236}">
                <a16:creationId xmlns:a16="http://schemas.microsoft.com/office/drawing/2014/main" id="{8FD06DEB-2827-49B8-83D4-CC90F83F5832}"/>
              </a:ext>
            </a:extLst>
          </p:cNvPr>
          <p:cNvPicPr>
            <a:picLocks noChangeAspect="1"/>
          </p:cNvPicPr>
          <p:nvPr/>
        </p:nvPicPr>
        <p:blipFill rotWithShape="1">
          <a:blip r:embed="rId4">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b="15469"/>
          <a:stretch/>
        </p:blipFill>
        <p:spPr>
          <a:xfrm>
            <a:off x="8472191" y="1"/>
            <a:ext cx="721339" cy="522262"/>
          </a:xfrm>
          <a:prstGeom prst="rect">
            <a:avLst/>
          </a:prstGeom>
        </p:spPr>
      </p:pic>
    </p:spTree>
    <p:extLst>
      <p:ext uri="{BB962C8B-B14F-4D97-AF65-F5344CB8AC3E}">
        <p14:creationId xmlns:p14="http://schemas.microsoft.com/office/powerpoint/2010/main" val="1669631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64363-2292-4C8A-9483-63CD6D8D48D3}"/>
              </a:ext>
            </a:extLst>
          </p:cNvPr>
          <p:cNvSpPr>
            <a:spLocks noGrp="1"/>
          </p:cNvSpPr>
          <p:nvPr>
            <p:ph type="title"/>
          </p:nvPr>
        </p:nvSpPr>
        <p:spPr/>
        <p:txBody>
          <a:bodyPr>
            <a:normAutofit fontScale="90000"/>
          </a:bodyPr>
          <a:lstStyle/>
          <a:p>
            <a:r>
              <a:rPr lang="en-US" dirty="0"/>
              <a:t>Making a Protein: What Happens in</a:t>
            </a:r>
            <a:br>
              <a:rPr lang="en-US" dirty="0"/>
            </a:br>
            <a:r>
              <a:rPr lang="en-US" dirty="0"/>
              <a:t>the Nucleus</a:t>
            </a:r>
          </a:p>
        </p:txBody>
      </p:sp>
      <p:pic>
        <p:nvPicPr>
          <p:cNvPr id="6" name="Picture 5" descr="A close up of a device&#10;&#10;Description automatically generated">
            <a:extLst>
              <a:ext uri="{FF2B5EF4-FFF2-40B4-BE49-F238E27FC236}">
                <a16:creationId xmlns:a16="http://schemas.microsoft.com/office/drawing/2014/main" id="{B2E3EF8B-FDFC-45F3-BAD9-AF5E1BE1D38B}"/>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568" t="9069" r="13385" b="10348"/>
          <a:stretch/>
        </p:blipFill>
        <p:spPr>
          <a:xfrm rot="16200000">
            <a:off x="8278350" y="283048"/>
            <a:ext cx="617837" cy="1122013"/>
          </a:xfrm>
          <a:prstGeom prst="rect">
            <a:avLst/>
          </a:prstGeom>
        </p:spPr>
      </p:pic>
      <p:sp>
        <p:nvSpPr>
          <p:cNvPr id="8" name="TextBox 7">
            <a:extLst>
              <a:ext uri="{FF2B5EF4-FFF2-40B4-BE49-F238E27FC236}">
                <a16:creationId xmlns:a16="http://schemas.microsoft.com/office/drawing/2014/main" id="{C2628D71-6C97-4129-A456-D0788BA8E5A4}"/>
              </a:ext>
            </a:extLst>
          </p:cNvPr>
          <p:cNvSpPr txBox="1"/>
          <p:nvPr/>
        </p:nvSpPr>
        <p:spPr>
          <a:xfrm>
            <a:off x="8026262" y="617839"/>
            <a:ext cx="1321075" cy="461665"/>
          </a:xfrm>
          <a:prstGeom prst="rect">
            <a:avLst/>
          </a:prstGeom>
          <a:noFill/>
        </p:spPr>
        <p:txBody>
          <a:bodyPr wrap="square" rtlCol="0">
            <a:spAutoFit/>
          </a:bodyPr>
          <a:lstStyle/>
          <a:p>
            <a:r>
              <a:rPr lang="en-US" sz="2400" b="1" dirty="0"/>
              <a:t>SE L5-4</a:t>
            </a:r>
          </a:p>
        </p:txBody>
      </p:sp>
      <p:sp>
        <p:nvSpPr>
          <p:cNvPr id="4" name="Content Placeholder 3">
            <a:extLst>
              <a:ext uri="{FF2B5EF4-FFF2-40B4-BE49-F238E27FC236}">
                <a16:creationId xmlns:a16="http://schemas.microsoft.com/office/drawing/2014/main" id="{6CA58AAC-C383-4B20-AEB0-56D558782D4F}"/>
              </a:ext>
            </a:extLst>
          </p:cNvPr>
          <p:cNvSpPr>
            <a:spLocks noGrp="1"/>
          </p:cNvSpPr>
          <p:nvPr>
            <p:ph idx="1"/>
          </p:nvPr>
        </p:nvSpPr>
        <p:spPr>
          <a:xfrm>
            <a:off x="628650" y="1352528"/>
            <a:ext cx="7886700" cy="4514871"/>
          </a:xfrm>
        </p:spPr>
        <p:txBody>
          <a:bodyPr/>
          <a:lstStyle/>
          <a:p>
            <a:r>
              <a:rPr lang="en-US" dirty="0"/>
              <a:t>Draw a cell that fills the lower half of the page.</a:t>
            </a:r>
          </a:p>
          <a:p>
            <a:r>
              <a:rPr lang="en-US" dirty="0"/>
              <a:t>Then complete the Etch-a-Sketch for the reading.</a:t>
            </a:r>
          </a:p>
        </p:txBody>
      </p:sp>
      <p:pic>
        <p:nvPicPr>
          <p:cNvPr id="10" name="Picture 9">
            <a:extLst>
              <a:ext uri="{FF2B5EF4-FFF2-40B4-BE49-F238E27FC236}">
                <a16:creationId xmlns:a16="http://schemas.microsoft.com/office/drawing/2014/main" id="{52CE6130-0117-4081-8960-870D01C49503}"/>
              </a:ext>
            </a:extLst>
          </p:cNvPr>
          <p:cNvPicPr>
            <a:picLocks noChangeAspect="1"/>
          </p:cNvPicPr>
          <p:nvPr/>
        </p:nvPicPr>
        <p:blipFill rotWithShape="1">
          <a:blip r:embed="rId4"/>
          <a:srcRect b="9545"/>
          <a:stretch/>
        </p:blipFill>
        <p:spPr>
          <a:xfrm>
            <a:off x="619125" y="2411111"/>
            <a:ext cx="7896225" cy="3532488"/>
          </a:xfrm>
          <a:prstGeom prst="rect">
            <a:avLst/>
          </a:prstGeom>
        </p:spPr>
      </p:pic>
      <p:pic>
        <p:nvPicPr>
          <p:cNvPr id="11" name="Picture 10">
            <a:extLst>
              <a:ext uri="{FF2B5EF4-FFF2-40B4-BE49-F238E27FC236}">
                <a16:creationId xmlns:a16="http://schemas.microsoft.com/office/drawing/2014/main" id="{E57BD278-5488-4017-963F-7C6FAB541B9E}"/>
              </a:ext>
            </a:extLst>
          </p:cNvPr>
          <p:cNvPicPr>
            <a:picLocks noChangeAspect="1"/>
          </p:cNvPicPr>
          <p:nvPr/>
        </p:nvPicPr>
        <p:blipFill rotWithShape="1">
          <a:blip r:embed="rId5">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b="15469"/>
          <a:stretch/>
        </p:blipFill>
        <p:spPr>
          <a:xfrm>
            <a:off x="8472191" y="1"/>
            <a:ext cx="721339" cy="522262"/>
          </a:xfrm>
          <a:prstGeom prst="rect">
            <a:avLst/>
          </a:prstGeom>
        </p:spPr>
      </p:pic>
    </p:spTree>
    <p:extLst>
      <p:ext uri="{BB962C8B-B14F-4D97-AF65-F5344CB8AC3E}">
        <p14:creationId xmlns:p14="http://schemas.microsoft.com/office/powerpoint/2010/main" val="645971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711EE0-CD0E-4F31-A81B-73F5F8C631F9}"/>
              </a:ext>
            </a:extLst>
          </p:cNvPr>
          <p:cNvSpPr>
            <a:spLocks noGrp="1"/>
          </p:cNvSpPr>
          <p:nvPr>
            <p:ph type="title"/>
          </p:nvPr>
        </p:nvSpPr>
        <p:spPr/>
        <p:txBody>
          <a:bodyPr/>
          <a:lstStyle/>
          <a:p>
            <a:r>
              <a:rPr lang="en-US" dirty="0"/>
              <a:t>Etch-A-Sketch Student Artifact</a:t>
            </a:r>
          </a:p>
        </p:txBody>
      </p:sp>
      <p:pic>
        <p:nvPicPr>
          <p:cNvPr id="6" name="Picture 5">
            <a:extLst>
              <a:ext uri="{FF2B5EF4-FFF2-40B4-BE49-F238E27FC236}">
                <a16:creationId xmlns:a16="http://schemas.microsoft.com/office/drawing/2014/main" id="{02411852-760F-4131-94EF-320DA8A5BA36}"/>
              </a:ext>
            </a:extLst>
          </p:cNvPr>
          <p:cNvPicPr>
            <a:picLocks noChangeAspect="1"/>
          </p:cNvPicPr>
          <p:nvPr/>
        </p:nvPicPr>
        <p:blipFill>
          <a:blip r:embed="rId2"/>
          <a:stretch>
            <a:fillRect/>
          </a:stretch>
        </p:blipFill>
        <p:spPr>
          <a:xfrm>
            <a:off x="1674293" y="894735"/>
            <a:ext cx="6179837" cy="5268707"/>
          </a:xfrm>
          <a:prstGeom prst="rect">
            <a:avLst/>
          </a:prstGeom>
        </p:spPr>
      </p:pic>
    </p:spTree>
    <p:extLst>
      <p:ext uri="{BB962C8B-B14F-4D97-AF65-F5344CB8AC3E}">
        <p14:creationId xmlns:p14="http://schemas.microsoft.com/office/powerpoint/2010/main" val="4149976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CFFEF-B99E-436D-81BA-7CD68AE59857}"/>
              </a:ext>
            </a:extLst>
          </p:cNvPr>
          <p:cNvSpPr>
            <a:spLocks noGrp="1"/>
          </p:cNvSpPr>
          <p:nvPr>
            <p:ph type="title"/>
          </p:nvPr>
        </p:nvSpPr>
        <p:spPr/>
        <p:txBody>
          <a:bodyPr/>
          <a:lstStyle/>
          <a:p>
            <a:r>
              <a:rPr lang="en-US" dirty="0"/>
              <a:t>Translating the Message in mRNA</a:t>
            </a:r>
          </a:p>
        </p:txBody>
      </p:sp>
      <p:pic>
        <p:nvPicPr>
          <p:cNvPr id="5" name="Picture 4" descr="A close up of a device&#10;&#10;Description automatically generated">
            <a:extLst>
              <a:ext uri="{FF2B5EF4-FFF2-40B4-BE49-F238E27FC236}">
                <a16:creationId xmlns:a16="http://schemas.microsoft.com/office/drawing/2014/main" id="{B7C91E78-D260-420F-8586-5C64DC88DC03}"/>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568" t="9069" r="13385" b="10348"/>
          <a:stretch/>
        </p:blipFill>
        <p:spPr>
          <a:xfrm rot="16200000">
            <a:off x="8274075" y="305155"/>
            <a:ext cx="617837" cy="1122013"/>
          </a:xfrm>
          <a:prstGeom prst="rect">
            <a:avLst/>
          </a:prstGeom>
        </p:spPr>
      </p:pic>
      <p:sp>
        <p:nvSpPr>
          <p:cNvPr id="6" name="TextBox 5">
            <a:extLst>
              <a:ext uri="{FF2B5EF4-FFF2-40B4-BE49-F238E27FC236}">
                <a16:creationId xmlns:a16="http://schemas.microsoft.com/office/drawing/2014/main" id="{6ABE64F2-9FF7-47C2-B558-B3FDBBE2BD3F}"/>
              </a:ext>
            </a:extLst>
          </p:cNvPr>
          <p:cNvSpPr txBox="1"/>
          <p:nvPr/>
        </p:nvSpPr>
        <p:spPr>
          <a:xfrm>
            <a:off x="8026262" y="617839"/>
            <a:ext cx="1321075" cy="461665"/>
          </a:xfrm>
          <a:prstGeom prst="rect">
            <a:avLst/>
          </a:prstGeom>
          <a:noFill/>
        </p:spPr>
        <p:txBody>
          <a:bodyPr wrap="square" rtlCol="0">
            <a:spAutoFit/>
          </a:bodyPr>
          <a:lstStyle/>
          <a:p>
            <a:r>
              <a:rPr lang="en-US" sz="2400" b="1" dirty="0"/>
              <a:t>SE L5-5</a:t>
            </a:r>
          </a:p>
        </p:txBody>
      </p:sp>
      <p:pic>
        <p:nvPicPr>
          <p:cNvPr id="3" name="Picture 2">
            <a:extLst>
              <a:ext uri="{FF2B5EF4-FFF2-40B4-BE49-F238E27FC236}">
                <a16:creationId xmlns:a16="http://schemas.microsoft.com/office/drawing/2014/main" id="{70CA594F-9279-4AB6-9619-6369CD0D50C3}"/>
              </a:ext>
            </a:extLst>
          </p:cNvPr>
          <p:cNvPicPr>
            <a:picLocks noChangeAspect="1"/>
          </p:cNvPicPr>
          <p:nvPr/>
        </p:nvPicPr>
        <p:blipFill>
          <a:blip r:embed="rId4"/>
          <a:stretch>
            <a:fillRect/>
          </a:stretch>
        </p:blipFill>
        <p:spPr>
          <a:xfrm>
            <a:off x="1614873" y="986971"/>
            <a:ext cx="5653139" cy="5125678"/>
          </a:xfrm>
          <a:prstGeom prst="rect">
            <a:avLst/>
          </a:prstGeom>
        </p:spPr>
      </p:pic>
      <p:pic>
        <p:nvPicPr>
          <p:cNvPr id="8" name="Picture 7">
            <a:extLst>
              <a:ext uri="{FF2B5EF4-FFF2-40B4-BE49-F238E27FC236}">
                <a16:creationId xmlns:a16="http://schemas.microsoft.com/office/drawing/2014/main" id="{A028C80A-EB33-434C-924E-ED4AF7CB9E08}"/>
              </a:ext>
            </a:extLst>
          </p:cNvPr>
          <p:cNvPicPr>
            <a:picLocks noChangeAspect="1"/>
          </p:cNvPicPr>
          <p:nvPr/>
        </p:nvPicPr>
        <p:blipFill rotWithShape="1">
          <a:blip r:embed="rId5">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b="15469"/>
          <a:stretch/>
        </p:blipFill>
        <p:spPr>
          <a:xfrm>
            <a:off x="8472191" y="1"/>
            <a:ext cx="721339" cy="522262"/>
          </a:xfrm>
          <a:prstGeom prst="rect">
            <a:avLst/>
          </a:prstGeom>
        </p:spPr>
      </p:pic>
    </p:spTree>
    <p:extLst>
      <p:ext uri="{BB962C8B-B14F-4D97-AF65-F5344CB8AC3E}">
        <p14:creationId xmlns:p14="http://schemas.microsoft.com/office/powerpoint/2010/main" val="2714024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CFFEF-B99E-436D-81BA-7CD68AE59857}"/>
              </a:ext>
            </a:extLst>
          </p:cNvPr>
          <p:cNvSpPr>
            <a:spLocks noGrp="1"/>
          </p:cNvSpPr>
          <p:nvPr>
            <p:ph type="title"/>
          </p:nvPr>
        </p:nvSpPr>
        <p:spPr/>
        <p:txBody>
          <a:bodyPr/>
          <a:lstStyle/>
          <a:p>
            <a:r>
              <a:rPr lang="en-US" dirty="0"/>
              <a:t>Translating the Message in mRNA</a:t>
            </a:r>
          </a:p>
        </p:txBody>
      </p:sp>
      <p:pic>
        <p:nvPicPr>
          <p:cNvPr id="5" name="Picture 4" descr="A close up of a device&#10;&#10;Description automatically generated">
            <a:extLst>
              <a:ext uri="{FF2B5EF4-FFF2-40B4-BE49-F238E27FC236}">
                <a16:creationId xmlns:a16="http://schemas.microsoft.com/office/drawing/2014/main" id="{B7C91E78-D260-420F-8586-5C64DC88DC03}"/>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568" t="9069" r="13385" b="10348"/>
          <a:stretch/>
        </p:blipFill>
        <p:spPr>
          <a:xfrm rot="16200000">
            <a:off x="8274075" y="305155"/>
            <a:ext cx="617837" cy="1122013"/>
          </a:xfrm>
          <a:prstGeom prst="rect">
            <a:avLst/>
          </a:prstGeom>
        </p:spPr>
      </p:pic>
      <p:sp>
        <p:nvSpPr>
          <p:cNvPr id="6" name="TextBox 5">
            <a:extLst>
              <a:ext uri="{FF2B5EF4-FFF2-40B4-BE49-F238E27FC236}">
                <a16:creationId xmlns:a16="http://schemas.microsoft.com/office/drawing/2014/main" id="{6ABE64F2-9FF7-47C2-B558-B3FDBBE2BD3F}"/>
              </a:ext>
            </a:extLst>
          </p:cNvPr>
          <p:cNvSpPr txBox="1"/>
          <p:nvPr/>
        </p:nvSpPr>
        <p:spPr>
          <a:xfrm>
            <a:off x="8026262" y="617839"/>
            <a:ext cx="1321075" cy="461665"/>
          </a:xfrm>
          <a:prstGeom prst="rect">
            <a:avLst/>
          </a:prstGeom>
          <a:noFill/>
        </p:spPr>
        <p:txBody>
          <a:bodyPr wrap="square" rtlCol="0">
            <a:spAutoFit/>
          </a:bodyPr>
          <a:lstStyle/>
          <a:p>
            <a:r>
              <a:rPr lang="en-US" sz="2400" b="1" dirty="0"/>
              <a:t>SE L5-6</a:t>
            </a:r>
          </a:p>
        </p:txBody>
      </p:sp>
      <p:pic>
        <p:nvPicPr>
          <p:cNvPr id="4" name="Picture 3">
            <a:extLst>
              <a:ext uri="{FF2B5EF4-FFF2-40B4-BE49-F238E27FC236}">
                <a16:creationId xmlns:a16="http://schemas.microsoft.com/office/drawing/2014/main" id="{087D4440-38C2-476F-806F-4A14D112F8D6}"/>
              </a:ext>
            </a:extLst>
          </p:cNvPr>
          <p:cNvPicPr>
            <a:picLocks noChangeAspect="1"/>
          </p:cNvPicPr>
          <p:nvPr/>
        </p:nvPicPr>
        <p:blipFill>
          <a:blip r:embed="rId4"/>
          <a:stretch>
            <a:fillRect/>
          </a:stretch>
        </p:blipFill>
        <p:spPr>
          <a:xfrm>
            <a:off x="766762" y="1367197"/>
            <a:ext cx="7610475" cy="1733550"/>
          </a:xfrm>
          <a:prstGeom prst="rect">
            <a:avLst/>
          </a:prstGeom>
        </p:spPr>
      </p:pic>
      <p:pic>
        <p:nvPicPr>
          <p:cNvPr id="8" name="Content Placeholder 4" descr="A cat sitting on a branch&#10;&#10;Description generated with high confidence">
            <a:extLst>
              <a:ext uri="{FF2B5EF4-FFF2-40B4-BE49-F238E27FC236}">
                <a16:creationId xmlns:a16="http://schemas.microsoft.com/office/drawing/2014/main" id="{3465532F-8874-48BF-B759-25D693D1E055}"/>
              </a:ext>
            </a:extLst>
          </p:cNvPr>
          <p:cNvPicPr>
            <a:picLocks noGrp="1" noChangeAspect="1"/>
          </p:cNvPicPr>
          <p:nvPr>
            <p:ph idx="1"/>
          </p:nvPr>
        </p:nvPicPr>
        <p:blipFill>
          <a:blip r:embed="rId5"/>
          <a:stretch>
            <a:fillRect/>
          </a:stretch>
        </p:blipFill>
        <p:spPr>
          <a:xfrm>
            <a:off x="2667000" y="3194712"/>
            <a:ext cx="4024101" cy="2691118"/>
          </a:xfrm>
          <a:prstGeom prst="rect">
            <a:avLst/>
          </a:prstGeom>
          <a:ln>
            <a:noFill/>
          </a:ln>
          <a:effectLst>
            <a:softEdge rad="112500"/>
          </a:effectLst>
        </p:spPr>
      </p:pic>
      <p:pic>
        <p:nvPicPr>
          <p:cNvPr id="9" name="Picture 8">
            <a:extLst>
              <a:ext uri="{FF2B5EF4-FFF2-40B4-BE49-F238E27FC236}">
                <a16:creationId xmlns:a16="http://schemas.microsoft.com/office/drawing/2014/main" id="{6FD3103B-CE37-478A-99C9-C14E1B463B03}"/>
              </a:ext>
            </a:extLst>
          </p:cNvPr>
          <p:cNvPicPr>
            <a:picLocks noChangeAspect="1"/>
          </p:cNvPicPr>
          <p:nvPr/>
        </p:nvPicPr>
        <p:blipFill rotWithShape="1">
          <a:blip r:embed="rId6">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b="15469"/>
          <a:stretch/>
        </p:blipFill>
        <p:spPr>
          <a:xfrm>
            <a:off x="8472191" y="1"/>
            <a:ext cx="721339" cy="522262"/>
          </a:xfrm>
          <a:prstGeom prst="rect">
            <a:avLst/>
          </a:prstGeom>
        </p:spPr>
      </p:pic>
    </p:spTree>
    <p:extLst>
      <p:ext uri="{BB962C8B-B14F-4D97-AF65-F5344CB8AC3E}">
        <p14:creationId xmlns:p14="http://schemas.microsoft.com/office/powerpoint/2010/main" val="533233424"/>
      </p:ext>
    </p:extLst>
  </p:cSld>
  <p:clrMapOvr>
    <a:masterClrMapping/>
  </p:clrMapOvr>
</p:sld>
</file>

<file path=ppt/theme/theme1.xml><?xml version="1.0" encoding="utf-8"?>
<a:theme xmlns:a="http://schemas.openxmlformats.org/drawingml/2006/main" name="Office Theme">
  <a:themeElements>
    <a:clrScheme name="BSCS colors">
      <a:dk1>
        <a:srgbClr val="273676"/>
      </a:dk1>
      <a:lt1>
        <a:srgbClr val="DFE5ED"/>
      </a:lt1>
      <a:dk2>
        <a:srgbClr val="3184B1"/>
      </a:dk2>
      <a:lt2>
        <a:srgbClr val="FDF3E7"/>
      </a:lt2>
      <a:accent1>
        <a:srgbClr val="5E3C7C"/>
      </a:accent1>
      <a:accent2>
        <a:srgbClr val="119762"/>
      </a:accent2>
      <a:accent3>
        <a:srgbClr val="AE2526"/>
      </a:accent3>
      <a:accent4>
        <a:srgbClr val="000000"/>
      </a:accent4>
      <a:accent5>
        <a:srgbClr val="FFFFFF"/>
      </a:accent5>
      <a:accent6>
        <a:srgbClr val="FFFFFF"/>
      </a:accent6>
      <a:hlink>
        <a:srgbClr val="3184B1"/>
      </a:hlink>
      <a:folHlink>
        <a:srgbClr val="FAAD6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scs title">
  <a:themeElements>
    <a:clrScheme name="Custom 3">
      <a:dk1>
        <a:srgbClr val="273676"/>
      </a:dk1>
      <a:lt1>
        <a:srgbClr val="3184B1"/>
      </a:lt1>
      <a:dk2>
        <a:srgbClr val="FAAD6D"/>
      </a:dk2>
      <a:lt2>
        <a:srgbClr val="A5A4A4"/>
      </a:lt2>
      <a:accent1>
        <a:srgbClr val="DFE5ED"/>
      </a:accent1>
      <a:accent2>
        <a:srgbClr val="FDF3E7"/>
      </a:accent2>
      <a:accent3>
        <a:srgbClr val="5E3C7C"/>
      </a:accent3>
      <a:accent4>
        <a:srgbClr val="119762"/>
      </a:accent4>
      <a:accent5>
        <a:srgbClr val="AE2526"/>
      </a:accent5>
      <a:accent6>
        <a:srgbClr val="4C4C4C"/>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CS_2018_PPT_pres_v8.potx" id="{837AFC7D-AB61-40A6-8634-44A0A11B86E0}" vid="{9B860514-4B17-456A-B950-EE3F7FC79B55}"/>
    </a:ext>
  </a:extLst>
</a:theme>
</file>

<file path=ppt/theme/theme3.xml><?xml version="1.0" encoding="utf-8"?>
<a:theme xmlns:a="http://schemas.openxmlformats.org/drawingml/2006/main" name="1_bscs title">
  <a:themeElements>
    <a:clrScheme name="Custom 3">
      <a:dk1>
        <a:srgbClr val="273676"/>
      </a:dk1>
      <a:lt1>
        <a:srgbClr val="3184B1"/>
      </a:lt1>
      <a:dk2>
        <a:srgbClr val="FAAD6D"/>
      </a:dk2>
      <a:lt2>
        <a:srgbClr val="A5A4A4"/>
      </a:lt2>
      <a:accent1>
        <a:srgbClr val="DFE5ED"/>
      </a:accent1>
      <a:accent2>
        <a:srgbClr val="FDF3E7"/>
      </a:accent2>
      <a:accent3>
        <a:srgbClr val="5E3C7C"/>
      </a:accent3>
      <a:accent4>
        <a:srgbClr val="119762"/>
      </a:accent4>
      <a:accent5>
        <a:srgbClr val="AE2526"/>
      </a:accent5>
      <a:accent6>
        <a:srgbClr val="4C4C4C"/>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CS_2018_PPT_pres_v8.potx" id="{837AFC7D-AB61-40A6-8634-44A0A11B86E0}" vid="{9B860514-4B17-456A-B950-EE3F7FC79B5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12975</TotalTime>
  <Words>880</Words>
  <Application>Microsoft Office PowerPoint</Application>
  <PresentationFormat>On-screen Show (4:3)</PresentationFormat>
  <Paragraphs>83</Paragraphs>
  <Slides>13</Slides>
  <Notes>4</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13</vt:i4>
      </vt:variant>
    </vt:vector>
  </HeadingPairs>
  <TitlesOfParts>
    <vt:vector size="18" baseType="lpstr">
      <vt:lpstr>Arial</vt:lpstr>
      <vt:lpstr>Calibri</vt:lpstr>
      <vt:lpstr>Office Theme</vt:lpstr>
      <vt:lpstr>bscs title</vt:lpstr>
      <vt:lpstr>1_bscs title</vt:lpstr>
      <vt:lpstr>A Study of Traits</vt:lpstr>
      <vt:lpstr>Focus Question #5</vt:lpstr>
      <vt:lpstr>Getting Information from One Part of a Cell to Another</vt:lpstr>
      <vt:lpstr>Questions</vt:lpstr>
      <vt:lpstr>MC1R</vt:lpstr>
      <vt:lpstr>Making a Protein: What Happens in the Nucleus</vt:lpstr>
      <vt:lpstr>Etch-A-Sketch Student Artifact</vt:lpstr>
      <vt:lpstr>Translating the Message in mRNA</vt:lpstr>
      <vt:lpstr>Translating the Message in mRNA</vt:lpstr>
      <vt:lpstr>DNA Mutations</vt:lpstr>
      <vt:lpstr>Mosquito Mutation</vt:lpstr>
      <vt:lpstr>Focus Question #5</vt:lpstr>
      <vt:lpstr>Synthesize and Summarize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Moraine</dc:creator>
  <cp:lastModifiedBy>Becca Greer</cp:lastModifiedBy>
  <cp:revision>70</cp:revision>
  <cp:lastPrinted>2018-06-30T02:15:42Z</cp:lastPrinted>
  <dcterms:created xsi:type="dcterms:W3CDTF">2018-06-08T15:24:57Z</dcterms:created>
  <dcterms:modified xsi:type="dcterms:W3CDTF">2020-02-07T17:08:10Z</dcterms:modified>
</cp:coreProperties>
</file>