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86" r:id="rId3"/>
    <p:sldId id="276" r:id="rId4"/>
    <p:sldId id="277" r:id="rId5"/>
    <p:sldId id="278" r:id="rId6"/>
    <p:sldId id="280" r:id="rId7"/>
    <p:sldId id="28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43" autoAdjust="0"/>
    <p:restoredTop sz="90952" autoAdjust="0"/>
  </p:normalViewPr>
  <p:slideViewPr>
    <p:cSldViewPr snapToGrid="0" showGuides="1">
      <p:cViewPr varScale="1">
        <p:scale>
          <a:sx n="68" d="100"/>
          <a:sy n="68" d="100"/>
        </p:scale>
        <p:origin x="38" y="182"/>
      </p:cViewPr>
      <p:guideLst>
        <p:guide orient="horz" pos="2160"/>
        <p:guide pos="2880"/>
      </p:guideLst>
    </p:cSldViewPr>
  </p:slideViewPr>
  <p:notesTextViewPr>
    <p:cViewPr>
      <p:scale>
        <a:sx n="1" d="1"/>
        <a:sy n="1" d="1"/>
      </p:scale>
      <p:origin x="0" y="-60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5DB4A-876A-430E-8CE7-A4E3BE5A4B46}" type="datetimeFigureOut">
              <a:rPr lang="en-US" smtClean="0"/>
              <a:t>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8B279-CFEB-4C2F-A5FB-91FDCA6609A3}" type="slidenum">
              <a:rPr lang="en-US" smtClean="0"/>
              <a:t>‹#›</a:t>
            </a:fld>
            <a:endParaRPr lang="en-US"/>
          </a:p>
        </p:txBody>
      </p:sp>
    </p:spTree>
    <p:extLst>
      <p:ext uri="{BB962C8B-B14F-4D97-AF65-F5344CB8AC3E}">
        <p14:creationId xmlns:p14="http://schemas.microsoft.com/office/powerpoint/2010/main" val="744763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Focus for BSCS: Elicit and Probe</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Link to Previous Lesson</a:t>
            </a:r>
            <a:endParaRPr lang="en-US" dirty="0">
              <a:effectLst/>
            </a:endParaRP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Remind participants that yesterday they looked at three examples of variation in different species, spotted and black jaguars, mosquitoes who are resistant to insecticides and those who are not, and geese who are able to fly at higher than average altitudes.  </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Review the three possible explanations for variation--the “parents” explanation, the “genes” explanation, and the “mutation” explanation--and remind participants that they decided which explanation fit best with their ideas. </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Let participants know that today we will continue to explore why organisms of the same species look different from each other by looking more closely at the example of the spotted and black jaguars. We will examine some of the differences we find in the cells of the jaguar that might help us understand what is causing the differences in their fur color.  </a:t>
            </a:r>
            <a:endParaRPr lang="en-US" dirty="0">
              <a:effectLst/>
            </a:endParaRP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Introduce the lesson focus question:  What differences would you expect to find in two organisms of the same type that have different traits?  </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Allow participants time to write the question and draw a box around it, then write their initial ideas below the box. </a:t>
            </a:r>
            <a:endParaRPr lang="en-US" dirty="0">
              <a:effectLst/>
            </a:endParaRP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Ask participants to consider the question, What might a scientist look for and consider as they develop explanations why individuals of the same type have different traits? </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Ask participants to share some of their initial ideas about what scientists might have looked for to answer the question of why organisms of the same type might have different traits. </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Expected responses include:</a:t>
            </a:r>
          </a:p>
          <a:p>
            <a:pPr lvl="1" rtl="0" fontAlgn="base"/>
            <a:r>
              <a:rPr lang="en-US" sz="1200" b="0" i="0" u="none" strike="noStrike" kern="1200" dirty="0">
                <a:solidFill>
                  <a:schemeClr val="tx1"/>
                </a:solidFill>
                <a:effectLst/>
                <a:latin typeface="+mn-lt"/>
                <a:ea typeface="+mn-ea"/>
                <a:cs typeface="+mn-cs"/>
              </a:rPr>
              <a:t>They might have something different in their blood</a:t>
            </a:r>
          </a:p>
          <a:p>
            <a:pPr lvl="1" rtl="0" fontAlgn="base"/>
            <a:r>
              <a:rPr lang="en-US" sz="1200" b="0" i="0" u="none" strike="noStrike" kern="1200" dirty="0">
                <a:solidFill>
                  <a:schemeClr val="tx1"/>
                </a:solidFill>
                <a:effectLst/>
                <a:latin typeface="+mn-lt"/>
                <a:ea typeface="+mn-ea"/>
                <a:cs typeface="+mn-cs"/>
              </a:rPr>
              <a:t>They might have something different in their fur</a:t>
            </a:r>
          </a:p>
          <a:p>
            <a:pPr lvl="1" rtl="0" fontAlgn="base"/>
            <a:r>
              <a:rPr lang="en-US" sz="1200" b="0" i="0" u="none" strike="noStrike" kern="1200" dirty="0">
                <a:solidFill>
                  <a:schemeClr val="tx1"/>
                </a:solidFill>
                <a:effectLst/>
                <a:latin typeface="+mn-lt"/>
                <a:ea typeface="+mn-ea"/>
                <a:cs typeface="+mn-cs"/>
              </a:rPr>
              <a:t>They might have something different in the skin under their fur</a:t>
            </a:r>
          </a:p>
          <a:p>
            <a:pPr lvl="1" rtl="0" fontAlgn="base"/>
            <a:r>
              <a:rPr lang="en-US" sz="1200" b="0" i="0" u="none" strike="noStrike" kern="1200" dirty="0">
                <a:solidFill>
                  <a:schemeClr val="tx1"/>
                </a:solidFill>
                <a:effectLst/>
                <a:latin typeface="+mn-lt"/>
                <a:ea typeface="+mn-ea"/>
                <a:cs typeface="+mn-cs"/>
              </a:rPr>
              <a:t>The DNA in the fur cells might be different</a:t>
            </a:r>
          </a:p>
          <a:p>
            <a:pPr rtl="0" fontAlgn="base"/>
            <a:r>
              <a:rPr lang="en-US" sz="1200" b="0" i="0" u="none" strike="noStrike" kern="1200" dirty="0">
                <a:solidFill>
                  <a:schemeClr val="tx1"/>
                </a:solidFill>
                <a:effectLst/>
                <a:latin typeface="+mn-lt"/>
                <a:ea typeface="+mn-ea"/>
                <a:cs typeface="+mn-cs"/>
              </a:rPr>
              <a:t>Probe ideas briefly to clarify their initial thinking, for example,</a:t>
            </a:r>
          </a:p>
          <a:p>
            <a:pPr lvl="1" rtl="0" fontAlgn="base"/>
            <a:r>
              <a:rPr lang="en-US" sz="1200" b="0" i="0" u="none" strike="noStrike" kern="1200" dirty="0">
                <a:solidFill>
                  <a:schemeClr val="tx1"/>
                </a:solidFill>
                <a:effectLst/>
                <a:latin typeface="+mn-lt"/>
                <a:ea typeface="+mn-ea"/>
                <a:cs typeface="+mn-cs"/>
              </a:rPr>
              <a:t>What is this “something” you think might be different in the blood or in the fur?</a:t>
            </a:r>
          </a:p>
          <a:p>
            <a:pPr lvl="1" rtl="0" fontAlgn="base"/>
            <a:r>
              <a:rPr lang="en-US" sz="1200" b="0" i="0" u="none" strike="noStrike" kern="1200" dirty="0">
                <a:solidFill>
                  <a:schemeClr val="tx1"/>
                </a:solidFill>
                <a:effectLst/>
                <a:latin typeface="+mn-lt"/>
                <a:ea typeface="+mn-ea"/>
                <a:cs typeface="+mn-cs"/>
              </a:rPr>
              <a:t>How do you think the DNA might affect the fur color?  </a:t>
            </a:r>
          </a:p>
          <a:p>
            <a:pPr lvl="1" rtl="0" fontAlgn="base"/>
            <a:r>
              <a:rPr lang="en-US" sz="1200" b="0" i="0" u="none" strike="noStrike" kern="1200" dirty="0">
                <a:solidFill>
                  <a:schemeClr val="tx1"/>
                </a:solidFill>
                <a:effectLst/>
                <a:latin typeface="+mn-lt"/>
                <a:ea typeface="+mn-ea"/>
                <a:cs typeface="+mn-cs"/>
              </a:rPr>
              <a:t>Do you think the DNA in fur cells is the same or different from the DNA in other cells? </a:t>
            </a:r>
          </a:p>
          <a:p>
            <a:pPr rtl="0" fontAlgn="base"/>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0312467-8523-4228-8E6E-E379319368F3}" type="slidenum">
              <a:rPr lang="en-US" smtClean="0"/>
              <a:t>2</a:t>
            </a:fld>
            <a:endParaRPr lang="en-US"/>
          </a:p>
        </p:txBody>
      </p:sp>
    </p:spTree>
    <p:extLst>
      <p:ext uri="{BB962C8B-B14F-4D97-AF65-F5344CB8AC3E}">
        <p14:creationId xmlns:p14="http://schemas.microsoft.com/office/powerpoint/2010/main" val="4050885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Setup for the Activity</a:t>
            </a:r>
          </a:p>
          <a:p>
            <a:endParaRPr lang="en-US" dirty="0"/>
          </a:p>
          <a:p>
            <a:pPr rtl="0"/>
            <a:r>
              <a:rPr lang="en-US" sz="1200" b="0" i="0" u="none" strike="noStrike" kern="1200" dirty="0">
                <a:solidFill>
                  <a:schemeClr val="tx1"/>
                </a:solidFill>
                <a:effectLst/>
                <a:latin typeface="+mn-lt"/>
                <a:ea typeface="+mn-ea"/>
                <a:cs typeface="+mn-cs"/>
              </a:rPr>
              <a:t>Tell participants that they are going to think about what scientists might look for as they consider the origins of variation within organisms of the same type. First, put a check by any place that a scientist might look for variations. Then, write any explanations that could explain the variation in the right column. They may put an explanation name in more than one cell. </a:t>
            </a:r>
          </a:p>
          <a:p>
            <a:pPr rtl="0"/>
            <a:endParaRPr lang="en-US" dirty="0">
              <a:effectLst/>
            </a:endParaRPr>
          </a:p>
          <a:p>
            <a:pPr rtl="0" fontAlgn="base"/>
            <a:r>
              <a:rPr lang="en-US" sz="1200" b="0" i="0" u="none" strike="noStrike" kern="1200" dirty="0">
                <a:solidFill>
                  <a:schemeClr val="tx1"/>
                </a:solidFill>
                <a:effectLst/>
                <a:latin typeface="+mn-lt"/>
                <a:ea typeface="+mn-ea"/>
                <a:cs typeface="+mn-cs"/>
              </a:rPr>
              <a:t>Have students discuss their ideas about where they put each possible explanation. Tell them that there is space for them to take notes about the discussion if they hear ideas that are new to them. Do not spend too long on the discussion, however, because the purpose is to get students to think about the levels of organization in a body rather than having a particular correct answer. Accept all answers that this point and do not correct students’ ideas. </a:t>
            </a:r>
          </a:p>
          <a:p>
            <a:endParaRPr lang="en-US" dirty="0"/>
          </a:p>
        </p:txBody>
      </p:sp>
      <p:sp>
        <p:nvSpPr>
          <p:cNvPr id="4" name="Slide Number Placeholder 3"/>
          <p:cNvSpPr>
            <a:spLocks noGrp="1"/>
          </p:cNvSpPr>
          <p:nvPr>
            <p:ph type="sldNum" sz="quarter" idx="10"/>
          </p:nvPr>
        </p:nvSpPr>
        <p:spPr/>
        <p:txBody>
          <a:bodyPr/>
          <a:lstStyle/>
          <a:p>
            <a:fld id="{50312467-8523-4228-8E6E-E379319368F3}" type="slidenum">
              <a:rPr lang="en-US" smtClean="0"/>
              <a:t>3</a:t>
            </a:fld>
            <a:endParaRPr lang="en-US"/>
          </a:p>
        </p:txBody>
      </p:sp>
    </p:spTree>
    <p:extLst>
      <p:ext uri="{BB962C8B-B14F-4D97-AF65-F5344CB8AC3E}">
        <p14:creationId xmlns:p14="http://schemas.microsoft.com/office/powerpoint/2010/main" val="1656023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Distribute Protein Name and Description Handout from p. 8 of Lesson 2</a:t>
            </a:r>
          </a:p>
          <a:p>
            <a:endParaRPr lang="en-US" b="1" dirty="0"/>
          </a:p>
          <a:p>
            <a:endParaRPr lang="en-US" b="0" dirty="0"/>
          </a:p>
        </p:txBody>
      </p:sp>
      <p:sp>
        <p:nvSpPr>
          <p:cNvPr id="4" name="Slide Number Placeholder 3"/>
          <p:cNvSpPr>
            <a:spLocks noGrp="1"/>
          </p:cNvSpPr>
          <p:nvPr>
            <p:ph type="sldNum" sz="quarter" idx="10"/>
          </p:nvPr>
        </p:nvSpPr>
        <p:spPr/>
        <p:txBody>
          <a:bodyPr/>
          <a:lstStyle/>
          <a:p>
            <a:fld id="{50312467-8523-4228-8E6E-E379319368F3}" type="slidenum">
              <a:rPr lang="en-US" smtClean="0"/>
              <a:t>4</a:t>
            </a:fld>
            <a:endParaRPr lang="en-US"/>
          </a:p>
        </p:txBody>
      </p:sp>
    </p:spTree>
    <p:extLst>
      <p:ext uri="{BB962C8B-B14F-4D97-AF65-F5344CB8AC3E}">
        <p14:creationId xmlns:p14="http://schemas.microsoft.com/office/powerpoint/2010/main" val="381838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Follow Up to the Activity</a:t>
            </a:r>
          </a:p>
          <a:p>
            <a:pPr rtl="0"/>
            <a:r>
              <a:rPr lang="en-US" sz="1200" b="0" i="0" u="none" strike="noStrike" kern="1200" dirty="0">
                <a:solidFill>
                  <a:schemeClr val="tx1"/>
                </a:solidFill>
                <a:effectLst/>
                <a:latin typeface="+mn-lt"/>
                <a:ea typeface="+mn-ea"/>
                <a:cs typeface="+mn-cs"/>
              </a:rPr>
              <a:t>Participants should look back at the Variations in Organisms table from Lesson 1. They should recognize that in insecticide resistant mosquitoes, an enzyme has a change in it between the resistant and non-resistant mosquitoes. For the high altitude geese, they should see that hemoglobin, a transport protein, also has a change in it. </a:t>
            </a:r>
            <a:endParaRPr lang="en-US" dirty="0">
              <a:effectLst/>
            </a:endParaRP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Lead a class discussion about these ideas. Ask an elicit question to find out whether they think that changes to other types of proteins could have effects in organisms. Probe their ideas to make sure their thinking is visible. You might ask a challenge question at this point, such as the one below, but do not try to take their thinking too far at this point in the lesson sequence.</a:t>
            </a:r>
          </a:p>
          <a:p>
            <a:pPr lvl="1" rtl="0" fontAlgn="base"/>
            <a:r>
              <a:rPr lang="en-US" sz="1200" b="0" i="0" u="none" strike="noStrike" kern="1200" dirty="0">
                <a:solidFill>
                  <a:schemeClr val="tx1"/>
                </a:solidFill>
                <a:effectLst/>
                <a:latin typeface="+mn-lt"/>
                <a:ea typeface="+mn-ea"/>
                <a:cs typeface="+mn-cs"/>
              </a:rPr>
              <a:t>Elicit: Do you think that changes to other types of proteins could have effects in different organisms?  </a:t>
            </a:r>
          </a:p>
          <a:p>
            <a:pPr lvl="1" rtl="0" fontAlgn="base"/>
            <a:r>
              <a:rPr lang="en-US" sz="1200" b="0" i="0" u="none" strike="noStrike" kern="1200" dirty="0">
                <a:solidFill>
                  <a:schemeClr val="tx1"/>
                </a:solidFill>
                <a:effectLst/>
                <a:latin typeface="+mn-lt"/>
                <a:ea typeface="+mn-ea"/>
                <a:cs typeface="+mn-cs"/>
              </a:rPr>
              <a:t>S1: If actin and myosin could not work, you would not get muscle contraction. That would be bad. </a:t>
            </a:r>
          </a:p>
          <a:p>
            <a:pPr lvl="1" rtl="0" fontAlgn="base"/>
            <a:r>
              <a:rPr lang="en-US" sz="1200" b="0" i="0" u="none" strike="noStrike" kern="1200" dirty="0">
                <a:solidFill>
                  <a:schemeClr val="tx1"/>
                </a:solidFill>
                <a:effectLst/>
                <a:latin typeface="+mn-lt"/>
                <a:ea typeface="+mn-ea"/>
                <a:cs typeface="+mn-cs"/>
              </a:rPr>
              <a:t>Probe: What do you mean could not work? </a:t>
            </a:r>
          </a:p>
          <a:p>
            <a:pPr lvl="1" rtl="0" fontAlgn="base"/>
            <a:r>
              <a:rPr lang="en-US" sz="1200" b="0" i="0" u="none" strike="noStrike" kern="1200" dirty="0">
                <a:solidFill>
                  <a:schemeClr val="tx1"/>
                </a:solidFill>
                <a:effectLst/>
                <a:latin typeface="+mn-lt"/>
                <a:ea typeface="+mn-ea"/>
                <a:cs typeface="+mn-cs"/>
              </a:rPr>
              <a:t>S1: Well, if there was a change in those proteins and they could make your muscles contract. Then you could not move. </a:t>
            </a:r>
          </a:p>
          <a:p>
            <a:pPr lvl="1" rtl="0" fontAlgn="base"/>
            <a:r>
              <a:rPr lang="en-US" sz="1200" b="0" i="0" u="none" strike="noStrike" kern="1200" dirty="0">
                <a:solidFill>
                  <a:schemeClr val="tx1"/>
                </a:solidFill>
                <a:effectLst/>
                <a:latin typeface="+mn-lt"/>
                <a:ea typeface="+mn-ea"/>
                <a:cs typeface="+mn-cs"/>
              </a:rPr>
              <a:t>S2: Insulin is a hormone. I think some other hormones might need more regulation. </a:t>
            </a:r>
          </a:p>
          <a:p>
            <a:pPr lvl="1" rtl="0" fontAlgn="base"/>
            <a:r>
              <a:rPr lang="en-US" sz="1200" b="0" i="0" u="none" strike="noStrike" kern="1200" dirty="0">
                <a:solidFill>
                  <a:schemeClr val="tx1"/>
                </a:solidFill>
                <a:effectLst/>
                <a:latin typeface="+mn-lt"/>
                <a:ea typeface="+mn-ea"/>
                <a:cs typeface="+mn-cs"/>
              </a:rPr>
              <a:t>Probe: Tell me more about that. </a:t>
            </a:r>
          </a:p>
          <a:p>
            <a:pPr lvl="1" rtl="0" fontAlgn="base"/>
            <a:r>
              <a:rPr lang="en-US" sz="1200" b="0" i="0" u="none" strike="noStrike" kern="1200" dirty="0">
                <a:solidFill>
                  <a:schemeClr val="tx1"/>
                </a:solidFill>
                <a:effectLst/>
                <a:latin typeface="+mn-lt"/>
                <a:ea typeface="+mn-ea"/>
                <a:cs typeface="+mn-cs"/>
              </a:rPr>
              <a:t>S2: Well, we are all teenagers. I am not sure our hormones are controlled very well. </a:t>
            </a:r>
          </a:p>
          <a:p>
            <a:pPr lvl="1" rtl="0" fontAlgn="base"/>
            <a:r>
              <a:rPr lang="en-US" sz="1200" b="0" i="0" u="none" strike="noStrike" kern="1200" dirty="0">
                <a:solidFill>
                  <a:schemeClr val="tx1"/>
                </a:solidFill>
                <a:effectLst/>
                <a:latin typeface="+mn-lt"/>
                <a:ea typeface="+mn-ea"/>
                <a:cs typeface="+mn-cs"/>
              </a:rPr>
              <a:t>Challenge: Do you think insulin could help with that? </a:t>
            </a:r>
          </a:p>
          <a:p>
            <a:endParaRPr lang="en-US" dirty="0"/>
          </a:p>
        </p:txBody>
      </p:sp>
      <p:sp>
        <p:nvSpPr>
          <p:cNvPr id="4" name="Slide Number Placeholder 3"/>
          <p:cNvSpPr>
            <a:spLocks noGrp="1"/>
          </p:cNvSpPr>
          <p:nvPr>
            <p:ph type="sldNum" sz="quarter" idx="10"/>
          </p:nvPr>
        </p:nvSpPr>
        <p:spPr/>
        <p:txBody>
          <a:bodyPr/>
          <a:lstStyle/>
          <a:p>
            <a:fld id="{50312467-8523-4228-8E6E-E379319368F3}" type="slidenum">
              <a:rPr lang="en-US" smtClean="0"/>
              <a:t>5</a:t>
            </a:fld>
            <a:endParaRPr lang="en-US"/>
          </a:p>
        </p:txBody>
      </p:sp>
    </p:spTree>
    <p:extLst>
      <p:ext uri="{BB962C8B-B14F-4D97-AF65-F5344CB8AC3E}">
        <p14:creationId xmlns:p14="http://schemas.microsoft.com/office/powerpoint/2010/main" val="3711264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Focus for BSCS: Elicit and Probe</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Link to Previous Lesson</a:t>
            </a:r>
            <a:endParaRPr lang="en-US" dirty="0">
              <a:effectLst/>
            </a:endParaRP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Remind participants that yesterday they looked at three examples of variation in different species, spotted and black jaguars, mosquitoes who are resistant to insecticides and those who are not, and geese who are able to fly at higher than average altitudes.  </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Review the three possible explanations for variation--the “parents” explanation, the “genes” explanation, and the “mutation” explanation--and remind participants that they decided which explanation fit best with their ideas. </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Let participants know that today we will continue to explore why organisms of the same species look different from each other by looking more closely at the example of the spotted and black jaguars. We will examine some of the differences we find in the cells of the jaguar that might help us understand what is causing the differences in their fur color.  </a:t>
            </a:r>
            <a:endParaRPr lang="en-US" dirty="0">
              <a:effectLst/>
            </a:endParaRP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Introduce the lesson focus question:  What differences would you expect to find in two organisms of the same type that have different traits?  </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Allow participants time to write the question and draw a box around it, then write their initial ideas below the box. </a:t>
            </a:r>
            <a:endParaRPr lang="en-US" dirty="0">
              <a:effectLst/>
            </a:endParaRP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Ask participants to consider the question, What might a scientist look for and consider as they develop explanations why individuals of the same type have different traits? </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Ask participants to share some of their initial ideas about what scientists might have looked for to answer the question of why organisms of the same type might have different traits. </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Expected responses include:</a:t>
            </a:r>
          </a:p>
          <a:p>
            <a:pPr lvl="1" rtl="0" fontAlgn="base"/>
            <a:r>
              <a:rPr lang="en-US" sz="1200" b="0" i="0" u="none" strike="noStrike" kern="1200" dirty="0">
                <a:solidFill>
                  <a:schemeClr val="tx1"/>
                </a:solidFill>
                <a:effectLst/>
                <a:latin typeface="+mn-lt"/>
                <a:ea typeface="+mn-ea"/>
                <a:cs typeface="+mn-cs"/>
              </a:rPr>
              <a:t>They might have something different in their blood</a:t>
            </a:r>
          </a:p>
          <a:p>
            <a:pPr lvl="1" rtl="0" fontAlgn="base"/>
            <a:r>
              <a:rPr lang="en-US" sz="1200" b="0" i="0" u="none" strike="noStrike" kern="1200" dirty="0">
                <a:solidFill>
                  <a:schemeClr val="tx1"/>
                </a:solidFill>
                <a:effectLst/>
                <a:latin typeface="+mn-lt"/>
                <a:ea typeface="+mn-ea"/>
                <a:cs typeface="+mn-cs"/>
              </a:rPr>
              <a:t>They might have something different in their fur</a:t>
            </a:r>
          </a:p>
          <a:p>
            <a:pPr lvl="1" rtl="0" fontAlgn="base"/>
            <a:r>
              <a:rPr lang="en-US" sz="1200" b="0" i="0" u="none" strike="noStrike" kern="1200" dirty="0">
                <a:solidFill>
                  <a:schemeClr val="tx1"/>
                </a:solidFill>
                <a:effectLst/>
                <a:latin typeface="+mn-lt"/>
                <a:ea typeface="+mn-ea"/>
                <a:cs typeface="+mn-cs"/>
              </a:rPr>
              <a:t>They might have something different in the skin under their fur</a:t>
            </a:r>
          </a:p>
          <a:p>
            <a:pPr lvl="1" rtl="0" fontAlgn="base"/>
            <a:r>
              <a:rPr lang="en-US" sz="1200" b="0" i="0" u="none" strike="noStrike" kern="1200" dirty="0">
                <a:solidFill>
                  <a:schemeClr val="tx1"/>
                </a:solidFill>
                <a:effectLst/>
                <a:latin typeface="+mn-lt"/>
                <a:ea typeface="+mn-ea"/>
                <a:cs typeface="+mn-cs"/>
              </a:rPr>
              <a:t>The DNA in the fur cells might be different</a:t>
            </a:r>
          </a:p>
          <a:p>
            <a:pPr rtl="0" fontAlgn="base"/>
            <a:r>
              <a:rPr lang="en-US" sz="1200" b="0" i="0" u="none" strike="noStrike" kern="1200" dirty="0">
                <a:solidFill>
                  <a:schemeClr val="tx1"/>
                </a:solidFill>
                <a:effectLst/>
                <a:latin typeface="+mn-lt"/>
                <a:ea typeface="+mn-ea"/>
                <a:cs typeface="+mn-cs"/>
              </a:rPr>
              <a:t>Probe ideas briefly to clarify their initial thinking, for example,</a:t>
            </a:r>
          </a:p>
          <a:p>
            <a:pPr lvl="1" rtl="0" fontAlgn="base"/>
            <a:r>
              <a:rPr lang="en-US" sz="1200" b="0" i="0" u="none" strike="noStrike" kern="1200" dirty="0">
                <a:solidFill>
                  <a:schemeClr val="tx1"/>
                </a:solidFill>
                <a:effectLst/>
                <a:latin typeface="+mn-lt"/>
                <a:ea typeface="+mn-ea"/>
                <a:cs typeface="+mn-cs"/>
              </a:rPr>
              <a:t>What is this “something” you think might be different in the blood or in the fur?</a:t>
            </a:r>
          </a:p>
          <a:p>
            <a:pPr lvl="1" rtl="0" fontAlgn="base"/>
            <a:r>
              <a:rPr lang="en-US" sz="1200" b="0" i="0" u="none" strike="noStrike" kern="1200" dirty="0">
                <a:solidFill>
                  <a:schemeClr val="tx1"/>
                </a:solidFill>
                <a:effectLst/>
                <a:latin typeface="+mn-lt"/>
                <a:ea typeface="+mn-ea"/>
                <a:cs typeface="+mn-cs"/>
              </a:rPr>
              <a:t>How do you think the DNA might affect the fur color?  </a:t>
            </a:r>
          </a:p>
          <a:p>
            <a:pPr lvl="1" rtl="0" fontAlgn="base"/>
            <a:r>
              <a:rPr lang="en-US" sz="1200" b="0" i="0" u="none" strike="noStrike" kern="1200" dirty="0">
                <a:solidFill>
                  <a:schemeClr val="tx1"/>
                </a:solidFill>
                <a:effectLst/>
                <a:latin typeface="+mn-lt"/>
                <a:ea typeface="+mn-ea"/>
                <a:cs typeface="+mn-cs"/>
              </a:rPr>
              <a:t>Do you think the DNA in fur cells is the same or different from the DNA in other cells? </a:t>
            </a:r>
          </a:p>
          <a:p>
            <a:pPr rtl="0" fontAlgn="base"/>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0312467-8523-4228-8E6E-E379319368F3}" type="slidenum">
              <a:rPr lang="en-US" smtClean="0"/>
              <a:t>6</a:t>
            </a:fld>
            <a:endParaRPr lang="en-US"/>
          </a:p>
        </p:txBody>
      </p:sp>
    </p:spTree>
    <p:extLst>
      <p:ext uri="{BB962C8B-B14F-4D97-AF65-F5344CB8AC3E}">
        <p14:creationId xmlns:p14="http://schemas.microsoft.com/office/powerpoint/2010/main" val="1674548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238973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354479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4127411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SCS title pag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36DFE0E-D9C5-4490-85AB-C9D702D49034}"/>
              </a:ext>
            </a:extLst>
          </p:cNvPr>
          <p:cNvSpPr>
            <a:spLocks noGrp="1"/>
          </p:cNvSpPr>
          <p:nvPr>
            <p:ph type="title" hasCustomPrompt="1"/>
          </p:nvPr>
        </p:nvSpPr>
        <p:spPr>
          <a:xfrm>
            <a:off x="687938" y="2415098"/>
            <a:ext cx="7770263" cy="441693"/>
          </a:xfrm>
          <a:prstGeom prst="rect">
            <a:avLst/>
          </a:prstGeom>
        </p:spPr>
        <p:txBody>
          <a:bodyPr anchor="b"/>
          <a:lstStyle>
            <a:lvl1pPr algn="l">
              <a:defRPr sz="4000" b="1">
                <a:latin typeface="Myriad Pro" panose="020B0503030403020204" pitchFamily="34" charset="0"/>
              </a:defRPr>
            </a:lvl1pPr>
          </a:lstStyle>
          <a:p>
            <a:r>
              <a:rPr lang="en-US" dirty="0"/>
              <a:t>Click to edit Main titles</a:t>
            </a:r>
          </a:p>
        </p:txBody>
      </p:sp>
      <p:sp>
        <p:nvSpPr>
          <p:cNvPr id="6" name="Text Placeholder 14">
            <a:extLst>
              <a:ext uri="{FF2B5EF4-FFF2-40B4-BE49-F238E27FC236}">
                <a16:creationId xmlns:a16="http://schemas.microsoft.com/office/drawing/2014/main" id="{16379FD0-ECF3-402F-BEF1-90A2CDD9FD67}"/>
              </a:ext>
            </a:extLst>
          </p:cNvPr>
          <p:cNvSpPr>
            <a:spLocks noGrp="1"/>
          </p:cNvSpPr>
          <p:nvPr>
            <p:ph type="body" sz="quarter" idx="12" hasCustomPrompt="1"/>
          </p:nvPr>
        </p:nvSpPr>
        <p:spPr>
          <a:xfrm>
            <a:off x="687938" y="3359595"/>
            <a:ext cx="7757445" cy="206690"/>
          </a:xfrm>
          <a:prstGeom prst="rect">
            <a:avLst/>
          </a:prstGeom>
        </p:spPr>
        <p:txBody>
          <a:bodyPr anchor="ctr"/>
          <a:lstStyle>
            <a:lvl1pPr marL="0" indent="0">
              <a:buNone/>
              <a:defRPr sz="1600">
                <a:solidFill>
                  <a:schemeClr val="bg1"/>
                </a:solidFill>
                <a:latin typeface="Myriad Pro" panose="020B0503030403020204" pitchFamily="34" charset="0"/>
              </a:defRPr>
            </a:lvl1pPr>
          </a:lstStyle>
          <a:p>
            <a:pPr lvl="0"/>
            <a:r>
              <a:rPr lang="en-US" dirty="0"/>
              <a:t>Day, Month &amp; Date, Year</a:t>
            </a:r>
          </a:p>
        </p:txBody>
      </p:sp>
      <p:sp>
        <p:nvSpPr>
          <p:cNvPr id="7" name="Text Placeholder 7">
            <a:extLst>
              <a:ext uri="{FF2B5EF4-FFF2-40B4-BE49-F238E27FC236}">
                <a16:creationId xmlns:a16="http://schemas.microsoft.com/office/drawing/2014/main" id="{0BA57B95-60DA-4645-843B-6D892950C8FB}"/>
              </a:ext>
            </a:extLst>
          </p:cNvPr>
          <p:cNvSpPr>
            <a:spLocks noGrp="1"/>
          </p:cNvSpPr>
          <p:nvPr>
            <p:ph type="body" sz="quarter" idx="10" hasCustomPrompt="1"/>
          </p:nvPr>
        </p:nvSpPr>
        <p:spPr>
          <a:xfrm>
            <a:off x="687938" y="2928966"/>
            <a:ext cx="7770263" cy="258664"/>
          </a:xfrm>
          <a:prstGeom prst="rect">
            <a:avLst/>
          </a:prstGeom>
        </p:spPr>
        <p:txBody>
          <a:bodyPr anchor="ctr"/>
          <a:lstStyle>
            <a:lvl1pPr marL="0" indent="0" algn="l">
              <a:buNone/>
              <a:tabLst>
                <a:tab pos="803275" algn="l"/>
              </a:tabLst>
              <a:defRPr sz="3200">
                <a:solidFill>
                  <a:schemeClr val="tx1"/>
                </a:solidFill>
                <a:latin typeface="Myriad Pro" panose="020B0503030403020204" pitchFamily="34" charset="0"/>
              </a:defRPr>
            </a:lvl1pPr>
            <a:lvl2pPr marL="457200" indent="0">
              <a:buNone/>
              <a:defRPr/>
            </a:lvl2pPr>
          </a:lstStyle>
          <a:p>
            <a:pPr lvl="0"/>
            <a:r>
              <a:rPr lang="en-US" dirty="0"/>
              <a:t>Click to edit sub-title</a:t>
            </a:r>
          </a:p>
        </p:txBody>
      </p:sp>
      <p:sp>
        <p:nvSpPr>
          <p:cNvPr id="8" name="Text Placeholder 14">
            <a:extLst>
              <a:ext uri="{FF2B5EF4-FFF2-40B4-BE49-F238E27FC236}">
                <a16:creationId xmlns:a16="http://schemas.microsoft.com/office/drawing/2014/main" id="{7F644EFF-A89B-4515-901A-8B9522A93470}"/>
              </a:ext>
            </a:extLst>
          </p:cNvPr>
          <p:cNvSpPr>
            <a:spLocks noGrp="1"/>
          </p:cNvSpPr>
          <p:nvPr>
            <p:ph type="body" sz="quarter" idx="13" hasCustomPrompt="1"/>
          </p:nvPr>
        </p:nvSpPr>
        <p:spPr>
          <a:xfrm>
            <a:off x="687937" y="3672500"/>
            <a:ext cx="3884063" cy="2104454"/>
          </a:xfrm>
          <a:prstGeom prst="rect">
            <a:avLst/>
          </a:prstGeom>
        </p:spPr>
        <p:txBody>
          <a:bodyPr anchor="t"/>
          <a:lstStyle>
            <a:lvl1pPr marL="0" indent="0">
              <a:buNone/>
              <a:defRPr sz="1400">
                <a:solidFill>
                  <a:schemeClr val="bg1"/>
                </a:solidFill>
                <a:latin typeface="Myriad Pro" panose="020B0503030403020204" pitchFamily="34" charset="0"/>
              </a:defRPr>
            </a:lvl1pPr>
          </a:lstStyle>
          <a:p>
            <a:pPr lvl="0"/>
            <a:r>
              <a:rPr lang="en-US" dirty="0"/>
              <a:t>Presenter Names &amp; Affiliations</a:t>
            </a:r>
          </a:p>
        </p:txBody>
      </p:sp>
      <p:sp>
        <p:nvSpPr>
          <p:cNvPr id="9" name="Text Placeholder 7">
            <a:extLst>
              <a:ext uri="{FF2B5EF4-FFF2-40B4-BE49-F238E27FC236}">
                <a16:creationId xmlns:a16="http://schemas.microsoft.com/office/drawing/2014/main" id="{8AA137D8-CF95-49A1-B940-75382B926FD2}"/>
              </a:ext>
            </a:extLst>
          </p:cNvPr>
          <p:cNvSpPr txBox="1">
            <a:spLocks/>
          </p:cNvSpPr>
          <p:nvPr userDrawn="1"/>
        </p:nvSpPr>
        <p:spPr>
          <a:xfrm>
            <a:off x="0" y="1097308"/>
            <a:ext cx="9144000" cy="540247"/>
          </a:xfrm>
          <a:prstGeom prst="rect">
            <a:avLst/>
          </a:prstGeom>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1300" kern="1200">
                <a:solidFill>
                  <a:schemeClr val="bg1"/>
                </a:solidFill>
                <a:latin typeface="Myriad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3184B1"/>
                </a:solidFill>
                <a:effectLst/>
                <a:uLnTx/>
                <a:uFillTx/>
                <a:latin typeface="Myriad Pro" panose="020B0503030403020204" pitchFamily="34" charset="0"/>
                <a:ea typeface="+mn-ea"/>
                <a:cs typeface="+mn-cs"/>
              </a:rPr>
              <a:t>Transforming Science Education Through Research-Driven Innovation</a:t>
            </a:r>
          </a:p>
        </p:txBody>
      </p:sp>
      <p:cxnSp>
        <p:nvCxnSpPr>
          <p:cNvPr id="10" name="Straight Connector 9">
            <a:extLst>
              <a:ext uri="{FF2B5EF4-FFF2-40B4-BE49-F238E27FC236}">
                <a16:creationId xmlns:a16="http://schemas.microsoft.com/office/drawing/2014/main" id="{390A2DAF-CC93-4062-B023-F9F12D3CD9DF}"/>
              </a:ext>
            </a:extLst>
          </p:cNvPr>
          <p:cNvCxnSpPr/>
          <p:nvPr userDrawn="1"/>
        </p:nvCxnSpPr>
        <p:spPr>
          <a:xfrm>
            <a:off x="685800" y="1110950"/>
            <a:ext cx="777240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012A57F-8065-4B67-B6E9-DA90F8D4F9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0244" y="540249"/>
            <a:ext cx="1643511" cy="453471"/>
          </a:xfrm>
          <a:prstGeom prst="rect">
            <a:avLst/>
          </a:prstGeom>
        </p:spPr>
      </p:pic>
    </p:spTree>
    <p:extLst>
      <p:ext uri="{BB962C8B-B14F-4D97-AF65-F5344CB8AC3E}">
        <p14:creationId xmlns:p14="http://schemas.microsoft.com/office/powerpoint/2010/main" val="1902239417"/>
      </p:ext>
    </p:extLst>
  </p:cSld>
  <p:clrMapOvr>
    <a:masterClrMapping/>
  </p:clrMapOvr>
  <p:extLst>
    <p:ext uri="{DCECCB84-F9BA-43D5-87BE-67443E8EF086}">
      <p15:sldGuideLst xmlns:p15="http://schemas.microsoft.com/office/powerpoint/2012/main">
        <p15:guide id="2" pos="432">
          <p15:clr>
            <a:srgbClr val="FBAE40"/>
          </p15:clr>
        </p15:guide>
        <p15:guide id="3" pos="5328">
          <p15:clr>
            <a:srgbClr val="FBAE40"/>
          </p15:clr>
        </p15:guide>
        <p15:guide id="4"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3324672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135138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FFD58B-9BA7-4977-ABCD-C69BDB5B8D11}"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406915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697056"/>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FFD58B-9BA7-4977-ABCD-C69BDB5B8D11}" type="datetimeFigureOut">
              <a:rPr lang="en-US" smtClean="0"/>
              <a:t>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44596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FFD58B-9BA7-4977-ABCD-C69BDB5B8D11}" type="datetimeFigureOut">
              <a:rPr lang="en-US" smtClean="0"/>
              <a:t>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329004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D58B-9BA7-4977-ABCD-C69BDB5B8D11}" type="datetimeFigureOut">
              <a:rPr lang="en-US" smtClean="0"/>
              <a:t>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1901306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FFD58B-9BA7-4977-ABCD-C69BDB5B8D11}"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791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FFD58B-9BA7-4977-ABCD-C69BDB5B8D11}"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3668306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file:///C:\Program%20Files%20(x86)\Karen's%20Time%20Cop\PTTimeCop.exe"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37BB782-0A45-489A-8D1C-5804B459066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31"/>
            <a:ext cx="9185564" cy="6890039"/>
          </a:xfrm>
          <a:prstGeom prst="rect">
            <a:avLst/>
          </a:prstGeom>
        </p:spPr>
      </p:pic>
      <p:pic>
        <p:nvPicPr>
          <p:cNvPr id="9" name="Picture 8">
            <a:extLst>
              <a:ext uri="{FF2B5EF4-FFF2-40B4-BE49-F238E27FC236}">
                <a16:creationId xmlns:a16="http://schemas.microsoft.com/office/drawing/2014/main" id="{FB1103F9-31B4-4CCF-8384-1E68C9E2335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212700" y="6185910"/>
            <a:ext cx="1308588" cy="361060"/>
          </a:xfrm>
          <a:prstGeom prst="rect">
            <a:avLst/>
          </a:prstGeom>
        </p:spPr>
      </p:pic>
      <p:sp>
        <p:nvSpPr>
          <p:cNvPr id="2" name="Title Placeholder 1"/>
          <p:cNvSpPr>
            <a:spLocks noGrp="1"/>
          </p:cNvSpPr>
          <p:nvPr>
            <p:ph type="title"/>
          </p:nvPr>
        </p:nvSpPr>
        <p:spPr>
          <a:xfrm>
            <a:off x="628650" y="365127"/>
            <a:ext cx="7886700" cy="74785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D58B-9BA7-4977-ABCD-C69BDB5B8D11}" type="datetimeFigureOut">
              <a:rPr lang="en-US" smtClean="0"/>
              <a:t>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63670-91CB-4325-8070-1E97CCD3EA5E}" type="slidenum">
              <a:rPr lang="en-US" smtClean="0"/>
              <a:t>‹#›</a:t>
            </a:fld>
            <a:endParaRPr lang="en-US"/>
          </a:p>
        </p:txBody>
      </p:sp>
      <p:grpSp>
        <p:nvGrpSpPr>
          <p:cNvPr id="10" name="Group 9">
            <a:extLst>
              <a:ext uri="{FF2B5EF4-FFF2-40B4-BE49-F238E27FC236}">
                <a16:creationId xmlns:a16="http://schemas.microsoft.com/office/drawing/2014/main" id="{9331198F-F4BB-4533-B8F7-F120D331C213}"/>
              </a:ext>
            </a:extLst>
          </p:cNvPr>
          <p:cNvGrpSpPr>
            <a:grpSpLocks noChangeAspect="1"/>
          </p:cNvGrpSpPr>
          <p:nvPr userDrawn="1"/>
        </p:nvGrpSpPr>
        <p:grpSpPr>
          <a:xfrm>
            <a:off x="65505" y="17281"/>
            <a:ext cx="176035" cy="278605"/>
            <a:chOff x="0" y="0"/>
            <a:chExt cx="1527048" cy="2416035"/>
          </a:xfrm>
        </p:grpSpPr>
        <p:pic>
          <p:nvPicPr>
            <p:cNvPr id="12" name="Picture 11">
              <a:hlinkClick r:id="rId15" action="ppaction://program"/>
              <a:extLst>
                <a:ext uri="{FF2B5EF4-FFF2-40B4-BE49-F238E27FC236}">
                  <a16:creationId xmlns:a16="http://schemas.microsoft.com/office/drawing/2014/main" id="{64A11CC7-CE2E-493E-9718-100C753447DE}"/>
                </a:ext>
              </a:extLst>
            </p:cNvPr>
            <p:cNvPicPr preferRelativeResize="0">
              <a:picLocks noChangeAspect="1"/>
            </p:cNvPicPr>
            <p:nvPr/>
          </p:nvPicPr>
          <p:blipFill rotWithShape="1">
            <a:blip r:embed="rId16" cstate="print">
              <a:extLst>
                <a:ext uri="{28A0092B-C50C-407E-A947-70E740481C1C}">
                  <a14:useLocalDpi xmlns:a14="http://schemas.microsoft.com/office/drawing/2010/main" val="0"/>
                </a:ext>
              </a:extLst>
            </a:blip>
            <a:srcRect l="27988" t="8583" r="26485" b="22380"/>
            <a:stretch/>
          </p:blipFill>
          <p:spPr bwMode="auto">
            <a:xfrm>
              <a:off x="0" y="0"/>
              <a:ext cx="1527048" cy="2315959"/>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9EDD1E84-7117-453F-80F2-C0EEBB716B25}"/>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l="5638" t="86078" r="49586" b="5780"/>
            <a:stretch/>
          </p:blipFill>
          <p:spPr bwMode="auto">
            <a:xfrm>
              <a:off x="162838" y="2204580"/>
              <a:ext cx="1151890" cy="21145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410878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9156462"/>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freefoodphotos.com/imagelibrary/cooking/slides/electric_ring_off.html" TargetMode="External"/><Relationship Id="rId3" Type="http://schemas.openxmlformats.org/officeDocument/2006/relationships/image" Target="../media/image6.jpeg"/><Relationship Id="rId7"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publicdomainpictures.net/view-image.php?image=72387&amp;picture=baseball-hat-clipart" TargetMode="External"/><Relationship Id="rId5" Type="http://schemas.openxmlformats.org/officeDocument/2006/relationships/image" Target="../media/image8.jp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freefoodphotos.com/imagelibrary/cooking/slides/electric_ring_off.html" TargetMode="External"/><Relationship Id="rId5" Type="http://schemas.openxmlformats.org/officeDocument/2006/relationships/image" Target="../media/image9.jpg"/><Relationship Id="rId4" Type="http://schemas.openxmlformats.org/officeDocument/2006/relationships/hyperlink" Target="http://www.publicdomainpictures.net/view-image.php?image=72387&amp;picture=baseball-hat-clipar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freefoodphotos.com/imagelibrary/cooking/slides/electric_ring_off.html" TargetMode="External"/><Relationship Id="rId5" Type="http://schemas.openxmlformats.org/officeDocument/2006/relationships/image" Target="../media/image9.jpg"/><Relationship Id="rId4" Type="http://schemas.openxmlformats.org/officeDocument/2006/relationships/hyperlink" Target="http://www.publicdomainpictures.net/view-image.php?image=72387&amp;picture=baseball-hat-clipart"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freefoodphotos.com/imagelibrary/cooking/slides/electric_ring_off.html" TargetMode="External"/><Relationship Id="rId3" Type="http://schemas.openxmlformats.org/officeDocument/2006/relationships/image" Target="../media/image10.jpeg"/><Relationship Id="rId7"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publicdomainpictures.net/view-image.php?image=72387&amp;picture=baseball-hat-clipart" TargetMode="External"/><Relationship Id="rId5" Type="http://schemas.openxmlformats.org/officeDocument/2006/relationships/image" Target="../media/image8.jp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hyperlink" Target="http://freefoodphotos.com/imagelibrary/cooking/slides/electric_ring_off.html" TargetMode="External"/><Relationship Id="rId3" Type="http://schemas.openxmlformats.org/officeDocument/2006/relationships/image" Target="../media/image6.jpeg"/><Relationship Id="rId7"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publicdomainpictures.net/view-image.php?image=72387&amp;picture=baseball-hat-clipart" TargetMode="External"/><Relationship Id="rId5" Type="http://schemas.openxmlformats.org/officeDocument/2006/relationships/image" Target="../media/image8.jp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53F9-2E8B-430A-A8B0-1A14A71F34EA}"/>
              </a:ext>
            </a:extLst>
          </p:cNvPr>
          <p:cNvSpPr>
            <a:spLocks noGrp="1"/>
          </p:cNvSpPr>
          <p:nvPr>
            <p:ph type="title"/>
          </p:nvPr>
        </p:nvSpPr>
        <p:spPr/>
        <p:txBody>
          <a:bodyPr/>
          <a:lstStyle/>
          <a:p>
            <a:r>
              <a:rPr lang="en-US" dirty="0">
                <a:latin typeface="+mn-lt"/>
              </a:rPr>
              <a:t>A Study of Traits</a:t>
            </a:r>
          </a:p>
        </p:txBody>
      </p:sp>
      <p:sp>
        <p:nvSpPr>
          <p:cNvPr id="4" name="Text Placeholder 3">
            <a:extLst>
              <a:ext uri="{FF2B5EF4-FFF2-40B4-BE49-F238E27FC236}">
                <a16:creationId xmlns:a16="http://schemas.microsoft.com/office/drawing/2014/main" id="{30B8E714-9F76-4A86-9D88-D160E91D2C34}"/>
              </a:ext>
            </a:extLst>
          </p:cNvPr>
          <p:cNvSpPr>
            <a:spLocks noGrp="1"/>
          </p:cNvSpPr>
          <p:nvPr>
            <p:ph type="body" sz="quarter" idx="10"/>
          </p:nvPr>
        </p:nvSpPr>
        <p:spPr/>
        <p:txBody>
          <a:bodyPr/>
          <a:lstStyle/>
          <a:p>
            <a:r>
              <a:rPr lang="en-US" dirty="0">
                <a:latin typeface="+mn-lt"/>
              </a:rPr>
              <a:t>Lesson 2</a:t>
            </a:r>
          </a:p>
        </p:txBody>
      </p:sp>
      <p:cxnSp>
        <p:nvCxnSpPr>
          <p:cNvPr id="7" name="Straight Connector 6">
            <a:extLst>
              <a:ext uri="{FF2B5EF4-FFF2-40B4-BE49-F238E27FC236}">
                <a16:creationId xmlns:a16="http://schemas.microsoft.com/office/drawing/2014/main" id="{A557133F-6B05-4991-94E4-D914AF4CCCC9}"/>
              </a:ext>
            </a:extLst>
          </p:cNvPr>
          <p:cNvCxnSpPr/>
          <p:nvPr/>
        </p:nvCxnSpPr>
        <p:spPr>
          <a:xfrm>
            <a:off x="685800" y="1110950"/>
            <a:ext cx="777240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1AA5178F-95B7-45C8-934B-7D1F7F5C3B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0244" y="540249"/>
            <a:ext cx="1643511" cy="453471"/>
          </a:xfrm>
          <a:prstGeom prst="rect">
            <a:avLst/>
          </a:prstGeom>
        </p:spPr>
      </p:pic>
      <p:sp>
        <p:nvSpPr>
          <p:cNvPr id="6" name="Text Placeholder 5">
            <a:extLst>
              <a:ext uri="{FF2B5EF4-FFF2-40B4-BE49-F238E27FC236}">
                <a16:creationId xmlns:a16="http://schemas.microsoft.com/office/drawing/2014/main" id="{872FF675-C786-4BA1-BCA3-0F61BD2649DC}"/>
              </a:ext>
            </a:extLst>
          </p:cNvPr>
          <p:cNvSpPr>
            <a:spLocks noGrp="1"/>
          </p:cNvSpPr>
          <p:nvPr>
            <p:ph type="body" sz="quarter" idx="12"/>
          </p:nvPr>
        </p:nvSpPr>
        <p:spPr/>
        <p:txBody>
          <a:bodyPr/>
          <a:lstStyle/>
          <a:p>
            <a:endParaRPr lang="en-US">
              <a:latin typeface="+mn-lt"/>
            </a:endParaRPr>
          </a:p>
        </p:txBody>
      </p:sp>
    </p:spTree>
    <p:extLst>
      <p:ext uri="{BB962C8B-B14F-4D97-AF65-F5344CB8AC3E}">
        <p14:creationId xmlns:p14="http://schemas.microsoft.com/office/powerpoint/2010/main" val="88350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FE44A-E2B1-491A-AD04-09A76732CAFD}"/>
              </a:ext>
            </a:extLst>
          </p:cNvPr>
          <p:cNvSpPr>
            <a:spLocks noGrp="1"/>
          </p:cNvSpPr>
          <p:nvPr>
            <p:ph type="title"/>
          </p:nvPr>
        </p:nvSpPr>
        <p:spPr/>
        <p:txBody>
          <a:bodyPr>
            <a:normAutofit/>
          </a:bodyPr>
          <a:lstStyle/>
          <a:p>
            <a:r>
              <a:rPr lang="en-US" dirty="0"/>
              <a:t>Focus Question #2</a:t>
            </a:r>
          </a:p>
        </p:txBody>
      </p:sp>
      <p:sp>
        <p:nvSpPr>
          <p:cNvPr id="3" name="Content Placeholder 2">
            <a:extLst>
              <a:ext uri="{FF2B5EF4-FFF2-40B4-BE49-F238E27FC236}">
                <a16:creationId xmlns:a16="http://schemas.microsoft.com/office/drawing/2014/main" id="{E7610AE5-DCE1-4237-9BAF-51B7A230DF5D}"/>
              </a:ext>
            </a:extLst>
          </p:cNvPr>
          <p:cNvSpPr>
            <a:spLocks noGrp="1"/>
          </p:cNvSpPr>
          <p:nvPr>
            <p:ph idx="1"/>
          </p:nvPr>
        </p:nvSpPr>
        <p:spPr>
          <a:xfrm>
            <a:off x="768626" y="1478109"/>
            <a:ext cx="7703565" cy="1265092"/>
          </a:xfrm>
        </p:spPr>
        <p:txBody>
          <a:bodyPr>
            <a:normAutofit/>
          </a:bodyPr>
          <a:lstStyle/>
          <a:p>
            <a:pPr marL="0" indent="0">
              <a:buNone/>
            </a:pPr>
            <a:r>
              <a:rPr lang="en-US" dirty="0"/>
              <a:t>What differences would you expect to find in two organisms of the same species that have different versions of a trait? </a:t>
            </a:r>
          </a:p>
        </p:txBody>
      </p:sp>
      <p:sp>
        <p:nvSpPr>
          <p:cNvPr id="4" name="Rectangle 3">
            <a:extLst>
              <a:ext uri="{FF2B5EF4-FFF2-40B4-BE49-F238E27FC236}">
                <a16:creationId xmlns:a16="http://schemas.microsoft.com/office/drawing/2014/main" id="{295849B1-55D7-4D4A-ADB8-35ADCE68C56A}"/>
              </a:ext>
            </a:extLst>
          </p:cNvPr>
          <p:cNvSpPr/>
          <p:nvPr/>
        </p:nvSpPr>
        <p:spPr>
          <a:xfrm>
            <a:off x="768626" y="1319720"/>
            <a:ext cx="7703565" cy="1556002"/>
          </a:xfrm>
          <a:prstGeom prst="rect">
            <a:avLst/>
          </a:prstGeom>
          <a:noFill/>
          <a:ln w="28575">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nvGrpSpPr>
          <p:cNvPr id="9" name="Group 8">
            <a:extLst>
              <a:ext uri="{FF2B5EF4-FFF2-40B4-BE49-F238E27FC236}">
                <a16:creationId xmlns:a16="http://schemas.microsoft.com/office/drawing/2014/main" id="{525568A9-1D2F-4700-85B4-828DD963FF90}"/>
              </a:ext>
            </a:extLst>
          </p:cNvPr>
          <p:cNvGrpSpPr>
            <a:grpSpLocks noChangeAspect="1"/>
          </p:cNvGrpSpPr>
          <p:nvPr/>
        </p:nvGrpSpPr>
        <p:grpSpPr>
          <a:xfrm>
            <a:off x="2319131" y="3103729"/>
            <a:ext cx="4505739" cy="2987231"/>
            <a:chOff x="0" y="0"/>
            <a:chExt cx="2988310" cy="1981200"/>
          </a:xfrm>
        </p:grpSpPr>
        <p:pic>
          <p:nvPicPr>
            <p:cNvPr id="10" name="Picture 9">
              <a:extLst>
                <a:ext uri="{FF2B5EF4-FFF2-40B4-BE49-F238E27FC236}">
                  <a16:creationId xmlns:a16="http://schemas.microsoft.com/office/drawing/2014/main" id="{56F9F9C0-3318-444F-AACE-69A4FCDCE9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32560" cy="1981200"/>
            </a:xfrm>
            <a:prstGeom prst="rect">
              <a:avLst/>
            </a:prstGeom>
          </p:spPr>
        </p:pic>
        <p:pic>
          <p:nvPicPr>
            <p:cNvPr id="11" name="Picture 10">
              <a:extLst>
                <a:ext uri="{FF2B5EF4-FFF2-40B4-BE49-F238E27FC236}">
                  <a16:creationId xmlns:a16="http://schemas.microsoft.com/office/drawing/2014/main" id="{D973EDED-938C-4D43-AD1F-42091959CF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6700" y="0"/>
              <a:ext cx="1451610" cy="1981200"/>
            </a:xfrm>
            <a:prstGeom prst="rect">
              <a:avLst/>
            </a:prstGeom>
          </p:spPr>
        </p:pic>
      </p:grpSp>
      <p:pic>
        <p:nvPicPr>
          <p:cNvPr id="12" name="Picture 11">
            <a:extLst>
              <a:ext uri="{FF2B5EF4-FFF2-40B4-BE49-F238E27FC236}">
                <a16:creationId xmlns:a16="http://schemas.microsoft.com/office/drawing/2014/main" id="{1B0E98C4-9A5F-4B87-9281-41AD38EBD120}"/>
              </a:ext>
            </a:extLst>
          </p:cNvPr>
          <p:cNvPicPr>
            <a:picLocks noChangeAspect="1"/>
          </p:cNvPicPr>
          <p:nvPr/>
        </p:nvPicPr>
        <p:blipFill>
          <a:blip r:embed="rId5">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8472191" y="1"/>
            <a:ext cx="721339" cy="617838"/>
          </a:xfrm>
          <a:prstGeom prst="rect">
            <a:avLst/>
          </a:prstGeom>
        </p:spPr>
      </p:pic>
      <p:pic>
        <p:nvPicPr>
          <p:cNvPr id="13" name="Picture 12" descr="A close up of a device&#10;&#10;Description automatically generated">
            <a:extLst>
              <a:ext uri="{FF2B5EF4-FFF2-40B4-BE49-F238E27FC236}">
                <a16:creationId xmlns:a16="http://schemas.microsoft.com/office/drawing/2014/main" id="{AB176987-179E-4D9E-B8D9-8C8EBB9F3C00}"/>
              </a:ext>
            </a:extLst>
          </p:cNvPr>
          <p:cNvPicPr>
            <a:picLocks noChangeAspect="1"/>
          </p:cNvPicPr>
          <p:nvPr/>
        </p:nvPicPr>
        <p:blipFill rotWithShape="1">
          <a:blip r:embed="rId7">
            <a:alphaModFix amt="35000"/>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l="27568" t="9069" r="13385" b="10348"/>
          <a:stretch/>
        </p:blipFill>
        <p:spPr>
          <a:xfrm rot="16200000">
            <a:off x="8274075" y="305155"/>
            <a:ext cx="617837" cy="1122013"/>
          </a:xfrm>
          <a:prstGeom prst="rect">
            <a:avLst/>
          </a:prstGeom>
        </p:spPr>
      </p:pic>
      <p:sp>
        <p:nvSpPr>
          <p:cNvPr id="14" name="TextBox 13">
            <a:extLst>
              <a:ext uri="{FF2B5EF4-FFF2-40B4-BE49-F238E27FC236}">
                <a16:creationId xmlns:a16="http://schemas.microsoft.com/office/drawing/2014/main" id="{08D1DCCC-2EDB-4221-B4B0-78B2B04BEA1F}"/>
              </a:ext>
            </a:extLst>
          </p:cNvPr>
          <p:cNvSpPr txBox="1"/>
          <p:nvPr/>
        </p:nvSpPr>
        <p:spPr>
          <a:xfrm>
            <a:off x="8026262" y="617839"/>
            <a:ext cx="1321075" cy="461665"/>
          </a:xfrm>
          <a:prstGeom prst="rect">
            <a:avLst/>
          </a:prstGeom>
          <a:noFill/>
        </p:spPr>
        <p:txBody>
          <a:bodyPr wrap="square" rtlCol="0">
            <a:spAutoFit/>
          </a:bodyPr>
          <a:lstStyle/>
          <a:p>
            <a:r>
              <a:rPr lang="en-US" sz="2400" b="1" dirty="0"/>
              <a:t>SE L2-1</a:t>
            </a:r>
          </a:p>
        </p:txBody>
      </p:sp>
    </p:spTree>
    <p:extLst>
      <p:ext uri="{BB962C8B-B14F-4D97-AF65-F5344CB8AC3E}">
        <p14:creationId xmlns:p14="http://schemas.microsoft.com/office/powerpoint/2010/main" val="3447376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DDA11-884B-4DF2-A226-EB9F783CA87E}"/>
              </a:ext>
            </a:extLst>
          </p:cNvPr>
          <p:cNvSpPr>
            <a:spLocks noGrp="1"/>
          </p:cNvSpPr>
          <p:nvPr>
            <p:ph type="title"/>
          </p:nvPr>
        </p:nvSpPr>
        <p:spPr/>
        <p:txBody>
          <a:bodyPr/>
          <a:lstStyle/>
          <a:p>
            <a:r>
              <a:rPr lang="en-US" dirty="0"/>
              <a:t>Thinking Scientifically</a:t>
            </a:r>
          </a:p>
        </p:txBody>
      </p:sp>
      <p:graphicFrame>
        <p:nvGraphicFramePr>
          <p:cNvPr id="6" name="Content Placeholder 5">
            <a:extLst>
              <a:ext uri="{FF2B5EF4-FFF2-40B4-BE49-F238E27FC236}">
                <a16:creationId xmlns:a16="http://schemas.microsoft.com/office/drawing/2014/main" id="{757CA5FB-ACDB-47CA-911E-E434DDD2C0D2}"/>
              </a:ext>
            </a:extLst>
          </p:cNvPr>
          <p:cNvGraphicFramePr>
            <a:graphicFrameLocks noGrp="1"/>
          </p:cNvGraphicFramePr>
          <p:nvPr>
            <p:ph idx="1"/>
            <p:extLst>
              <p:ext uri="{D42A27DB-BD31-4B8C-83A1-F6EECF244321}">
                <p14:modId xmlns:p14="http://schemas.microsoft.com/office/powerpoint/2010/main" val="1466823892"/>
              </p:ext>
            </p:extLst>
          </p:nvPr>
        </p:nvGraphicFramePr>
        <p:xfrm>
          <a:off x="457200" y="1523999"/>
          <a:ext cx="8229600" cy="4359965"/>
        </p:xfrm>
        <a:graphic>
          <a:graphicData uri="http://schemas.openxmlformats.org/drawingml/2006/table">
            <a:tbl>
              <a:tblPr/>
              <a:tblGrid>
                <a:gridCol w="4114800">
                  <a:extLst>
                    <a:ext uri="{9D8B030D-6E8A-4147-A177-3AD203B41FA5}">
                      <a16:colId xmlns:a16="http://schemas.microsoft.com/office/drawing/2014/main" val="588333603"/>
                    </a:ext>
                  </a:extLst>
                </a:gridCol>
                <a:gridCol w="4114800">
                  <a:extLst>
                    <a:ext uri="{9D8B030D-6E8A-4147-A177-3AD203B41FA5}">
                      <a16:colId xmlns:a16="http://schemas.microsoft.com/office/drawing/2014/main" val="2536595897"/>
                    </a:ext>
                  </a:extLst>
                </a:gridCol>
              </a:tblGrid>
              <a:tr h="1205366">
                <a:tc>
                  <a:txBody>
                    <a:bodyPr/>
                    <a:lstStyle/>
                    <a:p>
                      <a:pPr rtl="0" fontAlgn="ctr">
                        <a:spcBef>
                          <a:spcPts val="0"/>
                        </a:spcBef>
                        <a:spcAft>
                          <a:spcPts val="0"/>
                        </a:spcAft>
                      </a:pPr>
                      <a:r>
                        <a:rPr lang="en-US" sz="2000" b="1" i="0" u="none" strike="noStrike" dirty="0">
                          <a:solidFill>
                            <a:srgbClr val="000000"/>
                          </a:solidFill>
                          <a:effectLst/>
                          <a:latin typeface="+mn-lt"/>
                        </a:rPr>
                        <a:t>Evidence scientists might examine to look for differences to explain the variation in jaguar fur color</a:t>
                      </a:r>
                      <a:endParaRPr lang="en-US" sz="3600" dirty="0">
                        <a:effectLst/>
                        <a:latin typeface="+mn-l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rtl="0" fontAlgn="ctr">
                        <a:spcBef>
                          <a:spcPts val="0"/>
                        </a:spcBef>
                        <a:spcAft>
                          <a:spcPts val="0"/>
                        </a:spcAft>
                      </a:pPr>
                      <a:r>
                        <a:rPr lang="en-US" sz="2000" b="1" i="0" u="none" strike="noStrike" dirty="0">
                          <a:solidFill>
                            <a:srgbClr val="000000"/>
                          </a:solidFill>
                          <a:effectLst/>
                          <a:latin typeface="+mn-lt"/>
                        </a:rPr>
                        <a:t>Explanation(s) that this evidence could support</a:t>
                      </a:r>
                      <a:endParaRPr lang="en-US" sz="3600" dirty="0">
                        <a:effectLst/>
                        <a:latin typeface="+mn-l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3553495691"/>
                  </a:ext>
                </a:extLst>
              </a:tr>
              <a:tr h="771253">
                <a:tc>
                  <a:txBody>
                    <a:bodyPr/>
                    <a:lstStyle/>
                    <a:p>
                      <a:pPr rtl="0" fontAlgn="t">
                        <a:spcBef>
                          <a:spcPts val="0"/>
                        </a:spcBef>
                        <a:spcAft>
                          <a:spcPts val="0"/>
                        </a:spcAft>
                      </a:pPr>
                      <a:r>
                        <a:rPr lang="en-US" sz="2000" b="0" i="0" u="none" strike="noStrike" dirty="0">
                          <a:solidFill>
                            <a:srgbClr val="000000"/>
                          </a:solidFill>
                          <a:effectLst/>
                          <a:latin typeface="+mn-lt"/>
                        </a:rPr>
                        <a:t>Pedigrees (jaguars’ family trees)</a:t>
                      </a:r>
                      <a:endParaRPr lang="en-US" sz="3600" dirty="0">
                        <a:effectLst/>
                        <a:latin typeface="+mn-l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600" dirty="0">
                          <a:effectLst/>
                          <a:latin typeface="+mn-lt"/>
                        </a:rPr>
                        <a:t> </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7427997"/>
                  </a:ext>
                </a:extLst>
              </a:tr>
              <a:tr h="771253">
                <a:tc>
                  <a:txBody>
                    <a:bodyPr/>
                    <a:lstStyle/>
                    <a:p>
                      <a:pPr rtl="0" fontAlgn="t">
                        <a:spcBef>
                          <a:spcPts val="0"/>
                        </a:spcBef>
                        <a:spcAft>
                          <a:spcPts val="0"/>
                        </a:spcAft>
                      </a:pPr>
                      <a:r>
                        <a:rPr lang="en-US" sz="2000" b="0" i="0" u="none" strike="noStrike" dirty="0">
                          <a:solidFill>
                            <a:srgbClr val="000000"/>
                          </a:solidFill>
                          <a:effectLst/>
                          <a:latin typeface="+mn-lt"/>
                        </a:rPr>
                        <a:t>Cells</a:t>
                      </a:r>
                      <a:endParaRPr lang="en-US" sz="3600" dirty="0">
                        <a:effectLst/>
                        <a:latin typeface="+mn-l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600" dirty="0">
                          <a:effectLst/>
                          <a:latin typeface="+mn-lt"/>
                        </a:rPr>
                        <a:t> </a:t>
                      </a: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2360249"/>
                  </a:ext>
                </a:extLst>
              </a:tr>
              <a:tr h="771253">
                <a:tc>
                  <a:txBody>
                    <a:bodyPr/>
                    <a:lstStyle/>
                    <a:p>
                      <a:pPr rtl="0" fontAlgn="t">
                        <a:spcBef>
                          <a:spcPts val="0"/>
                        </a:spcBef>
                        <a:spcAft>
                          <a:spcPts val="0"/>
                        </a:spcAft>
                      </a:pPr>
                      <a:r>
                        <a:rPr lang="en-US" sz="2000" b="0" i="0" u="none" strike="noStrike" dirty="0">
                          <a:solidFill>
                            <a:srgbClr val="000000"/>
                          </a:solidFill>
                          <a:effectLst/>
                          <a:latin typeface="+mn-lt"/>
                        </a:rPr>
                        <a:t>Chemicals or substances in cells</a:t>
                      </a:r>
                      <a:endParaRPr lang="en-US" sz="3600" dirty="0">
                        <a:effectLst/>
                        <a:latin typeface="+mn-l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600">
                          <a:effectLst/>
                          <a:latin typeface="+mn-lt"/>
                        </a:rPr>
                        <a:t> </a:t>
                      </a: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5009653"/>
                  </a:ext>
                </a:extLst>
              </a:tr>
              <a:tr h="840840">
                <a:tc>
                  <a:txBody>
                    <a:bodyPr/>
                    <a:lstStyle/>
                    <a:p>
                      <a:pPr rtl="0" fontAlgn="t">
                        <a:spcBef>
                          <a:spcPts val="0"/>
                        </a:spcBef>
                        <a:spcAft>
                          <a:spcPts val="0"/>
                        </a:spcAft>
                      </a:pPr>
                      <a:r>
                        <a:rPr lang="en-US" sz="2000" b="0" i="0" u="none" strike="noStrike" dirty="0">
                          <a:solidFill>
                            <a:srgbClr val="000000"/>
                          </a:solidFill>
                          <a:effectLst/>
                          <a:latin typeface="+mn-lt"/>
                        </a:rPr>
                        <a:t>Chemicals or substances in the nucleus of cells</a:t>
                      </a:r>
                      <a:endParaRPr lang="en-US" sz="3600" dirty="0">
                        <a:effectLst/>
                        <a:latin typeface="+mn-l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3600" dirty="0">
                          <a:effectLst/>
                          <a:latin typeface="+mn-lt"/>
                        </a:rPr>
                        <a:t> </a:t>
                      </a: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5128840"/>
                  </a:ext>
                </a:extLst>
              </a:tr>
            </a:tbl>
          </a:graphicData>
        </a:graphic>
      </p:graphicFrame>
      <p:sp>
        <p:nvSpPr>
          <p:cNvPr id="7" name="Rectangle 2">
            <a:extLst>
              <a:ext uri="{FF2B5EF4-FFF2-40B4-BE49-F238E27FC236}">
                <a16:creationId xmlns:a16="http://schemas.microsoft.com/office/drawing/2014/main" id="{DC85CF77-6F36-490B-98E9-5199290FAAD6}"/>
              </a:ext>
            </a:extLst>
          </p:cNvPr>
          <p:cNvSpPr>
            <a:spLocks noChangeArrowheads="1"/>
          </p:cNvSpPr>
          <p:nvPr/>
        </p:nvSpPr>
        <p:spPr bwMode="auto">
          <a:xfrm>
            <a:off x="-1758462" y="-109734"/>
            <a:ext cx="126609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p:txBody>
      </p:sp>
      <p:pic>
        <p:nvPicPr>
          <p:cNvPr id="9" name="Picture 8">
            <a:extLst>
              <a:ext uri="{FF2B5EF4-FFF2-40B4-BE49-F238E27FC236}">
                <a16:creationId xmlns:a16="http://schemas.microsoft.com/office/drawing/2014/main" id="{2F06AD5C-6B4B-4D9A-ABF6-90B121EF5D18}"/>
              </a:ext>
            </a:extLst>
          </p:cNvPr>
          <p:cNvPicPr>
            <a:picLocks noChangeAspect="1"/>
          </p:cNvPicPr>
          <p:nvPr/>
        </p:nvPicPr>
        <p:blipFill>
          <a:blip r:embed="rId3">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472191" y="1"/>
            <a:ext cx="721339" cy="617838"/>
          </a:xfrm>
          <a:prstGeom prst="rect">
            <a:avLst/>
          </a:prstGeom>
        </p:spPr>
      </p:pic>
      <p:pic>
        <p:nvPicPr>
          <p:cNvPr id="10" name="Picture 9" descr="A close up of a device&#10;&#10;Description automatically generated">
            <a:extLst>
              <a:ext uri="{FF2B5EF4-FFF2-40B4-BE49-F238E27FC236}">
                <a16:creationId xmlns:a16="http://schemas.microsoft.com/office/drawing/2014/main" id="{315E883A-862E-4A5A-978E-201AC7FA968B}"/>
              </a:ext>
            </a:extLst>
          </p:cNvPr>
          <p:cNvPicPr>
            <a:picLocks noChangeAspect="1"/>
          </p:cNvPicPr>
          <p:nvPr/>
        </p:nvPicPr>
        <p:blipFill rotWithShape="1">
          <a:blip r:embed="rId5">
            <a:alphaModFix amt="3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27568" t="9069" r="13385" b="10348"/>
          <a:stretch/>
        </p:blipFill>
        <p:spPr>
          <a:xfrm rot="16200000">
            <a:off x="8274075" y="305155"/>
            <a:ext cx="617837" cy="1122013"/>
          </a:xfrm>
          <a:prstGeom prst="rect">
            <a:avLst/>
          </a:prstGeom>
        </p:spPr>
      </p:pic>
      <p:sp>
        <p:nvSpPr>
          <p:cNvPr id="11" name="TextBox 10">
            <a:extLst>
              <a:ext uri="{FF2B5EF4-FFF2-40B4-BE49-F238E27FC236}">
                <a16:creationId xmlns:a16="http://schemas.microsoft.com/office/drawing/2014/main" id="{1A57DBF1-18B2-45F9-AB8F-D405964D2E08}"/>
              </a:ext>
            </a:extLst>
          </p:cNvPr>
          <p:cNvSpPr txBox="1"/>
          <p:nvPr/>
        </p:nvSpPr>
        <p:spPr>
          <a:xfrm>
            <a:off x="8026262" y="617839"/>
            <a:ext cx="1321075" cy="461665"/>
          </a:xfrm>
          <a:prstGeom prst="rect">
            <a:avLst/>
          </a:prstGeom>
          <a:noFill/>
        </p:spPr>
        <p:txBody>
          <a:bodyPr wrap="square" rtlCol="0">
            <a:spAutoFit/>
          </a:bodyPr>
          <a:lstStyle/>
          <a:p>
            <a:r>
              <a:rPr lang="en-US" sz="2400" b="1" dirty="0"/>
              <a:t>SE L2-2</a:t>
            </a:r>
          </a:p>
        </p:txBody>
      </p:sp>
    </p:spTree>
    <p:extLst>
      <p:ext uri="{BB962C8B-B14F-4D97-AF65-F5344CB8AC3E}">
        <p14:creationId xmlns:p14="http://schemas.microsoft.com/office/powerpoint/2010/main" val="267716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DEBE7-2C6B-47D8-825E-FD9BBEDE085A}"/>
              </a:ext>
            </a:extLst>
          </p:cNvPr>
          <p:cNvSpPr>
            <a:spLocks noGrp="1"/>
          </p:cNvSpPr>
          <p:nvPr>
            <p:ph type="title"/>
          </p:nvPr>
        </p:nvSpPr>
        <p:spPr/>
        <p:txBody>
          <a:bodyPr/>
          <a:lstStyle/>
          <a:p>
            <a:r>
              <a:rPr lang="en-US" dirty="0"/>
              <a:t>Thinking Scientifically</a:t>
            </a:r>
          </a:p>
        </p:txBody>
      </p:sp>
      <p:sp>
        <p:nvSpPr>
          <p:cNvPr id="3" name="Content Placeholder 2">
            <a:extLst>
              <a:ext uri="{FF2B5EF4-FFF2-40B4-BE49-F238E27FC236}">
                <a16:creationId xmlns:a16="http://schemas.microsoft.com/office/drawing/2014/main" id="{63388CEA-E7ED-47BF-8EA2-0F5EF99C91BA}"/>
              </a:ext>
            </a:extLst>
          </p:cNvPr>
          <p:cNvSpPr>
            <a:spLocks noGrp="1"/>
          </p:cNvSpPr>
          <p:nvPr>
            <p:ph idx="1"/>
          </p:nvPr>
        </p:nvSpPr>
        <p:spPr>
          <a:xfrm>
            <a:off x="628650" y="1112981"/>
            <a:ext cx="7886700" cy="5063982"/>
          </a:xfrm>
        </p:spPr>
        <p:txBody>
          <a:bodyPr>
            <a:normAutofit/>
          </a:bodyPr>
          <a:lstStyle/>
          <a:p>
            <a:pPr marL="0" indent="0">
              <a:lnSpc>
                <a:spcPct val="100000"/>
              </a:lnSpc>
              <a:spcBef>
                <a:spcPts val="1200"/>
              </a:spcBef>
              <a:spcAft>
                <a:spcPts val="1200"/>
              </a:spcAft>
              <a:buNone/>
            </a:pPr>
            <a:r>
              <a:rPr lang="en-US" dirty="0"/>
              <a:t>One scientist decided to focus on chemicals found in cells. She chose to look at the different proteins found in jaguars with different fur colors. With your partner, examine the scientist’s data about the different proteins found in 20 jaguars. </a:t>
            </a:r>
          </a:p>
          <a:p>
            <a:pPr marL="463550">
              <a:lnSpc>
                <a:spcPct val="100000"/>
              </a:lnSpc>
              <a:spcBef>
                <a:spcPts val="1200"/>
              </a:spcBef>
              <a:spcAft>
                <a:spcPts val="1200"/>
              </a:spcAft>
            </a:pPr>
            <a:r>
              <a:rPr lang="en-US" dirty="0"/>
              <a:t>On your handout, circle the type of protein. </a:t>
            </a:r>
          </a:p>
          <a:p>
            <a:pPr marL="463550">
              <a:lnSpc>
                <a:spcPct val="100000"/>
              </a:lnSpc>
              <a:spcBef>
                <a:spcPts val="1200"/>
              </a:spcBef>
              <a:spcAft>
                <a:spcPts val="1200"/>
              </a:spcAft>
            </a:pPr>
            <a:r>
              <a:rPr lang="en-US" dirty="0"/>
              <a:t>Use the What I See/What It Means tool to identify similarities and differences in the patterns of proteins between spotted and black jaguars.</a:t>
            </a:r>
          </a:p>
        </p:txBody>
      </p:sp>
      <p:pic>
        <p:nvPicPr>
          <p:cNvPr id="6" name="Picture 5">
            <a:extLst>
              <a:ext uri="{FF2B5EF4-FFF2-40B4-BE49-F238E27FC236}">
                <a16:creationId xmlns:a16="http://schemas.microsoft.com/office/drawing/2014/main" id="{C2AC39BA-C2A0-47EC-84CE-D18F215A7F96}"/>
              </a:ext>
            </a:extLst>
          </p:cNvPr>
          <p:cNvPicPr>
            <a:picLocks noChangeAspect="1"/>
          </p:cNvPicPr>
          <p:nvPr/>
        </p:nvPicPr>
        <p:blipFill>
          <a:blip r:embed="rId3">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472191" y="1"/>
            <a:ext cx="721339" cy="617838"/>
          </a:xfrm>
          <a:prstGeom prst="rect">
            <a:avLst/>
          </a:prstGeom>
        </p:spPr>
      </p:pic>
      <p:pic>
        <p:nvPicPr>
          <p:cNvPr id="7" name="Picture 6" descr="A close up of a device&#10;&#10;Description automatically generated">
            <a:extLst>
              <a:ext uri="{FF2B5EF4-FFF2-40B4-BE49-F238E27FC236}">
                <a16:creationId xmlns:a16="http://schemas.microsoft.com/office/drawing/2014/main" id="{58405FB4-C6F0-4E21-A5A2-A0043A1545E8}"/>
              </a:ext>
            </a:extLst>
          </p:cNvPr>
          <p:cNvPicPr>
            <a:picLocks noChangeAspect="1"/>
          </p:cNvPicPr>
          <p:nvPr/>
        </p:nvPicPr>
        <p:blipFill rotWithShape="1">
          <a:blip r:embed="rId5">
            <a:alphaModFix amt="3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27568" t="9069" r="13385" b="10348"/>
          <a:stretch/>
        </p:blipFill>
        <p:spPr>
          <a:xfrm rot="16200000">
            <a:off x="8274075" y="305155"/>
            <a:ext cx="617837" cy="1122013"/>
          </a:xfrm>
          <a:prstGeom prst="rect">
            <a:avLst/>
          </a:prstGeom>
        </p:spPr>
      </p:pic>
      <p:sp>
        <p:nvSpPr>
          <p:cNvPr id="8" name="TextBox 7">
            <a:extLst>
              <a:ext uri="{FF2B5EF4-FFF2-40B4-BE49-F238E27FC236}">
                <a16:creationId xmlns:a16="http://schemas.microsoft.com/office/drawing/2014/main" id="{583ED6E2-D3A3-4BB0-8D1A-8CC47301039A}"/>
              </a:ext>
            </a:extLst>
          </p:cNvPr>
          <p:cNvSpPr txBox="1"/>
          <p:nvPr/>
        </p:nvSpPr>
        <p:spPr>
          <a:xfrm>
            <a:off x="8026262" y="617839"/>
            <a:ext cx="1321075" cy="461665"/>
          </a:xfrm>
          <a:prstGeom prst="rect">
            <a:avLst/>
          </a:prstGeom>
          <a:noFill/>
        </p:spPr>
        <p:txBody>
          <a:bodyPr wrap="square" rtlCol="0">
            <a:spAutoFit/>
          </a:bodyPr>
          <a:lstStyle/>
          <a:p>
            <a:r>
              <a:rPr lang="en-US" sz="2400" b="1" dirty="0"/>
              <a:t>SE L2-3</a:t>
            </a:r>
          </a:p>
        </p:txBody>
      </p:sp>
    </p:spTree>
    <p:extLst>
      <p:ext uri="{BB962C8B-B14F-4D97-AF65-F5344CB8AC3E}">
        <p14:creationId xmlns:p14="http://schemas.microsoft.com/office/powerpoint/2010/main" val="187901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AFA74-DD22-4E01-9B73-70F552255F9B}"/>
              </a:ext>
            </a:extLst>
          </p:cNvPr>
          <p:cNvSpPr>
            <a:spLocks noGrp="1"/>
          </p:cNvSpPr>
          <p:nvPr>
            <p:ph type="title"/>
          </p:nvPr>
        </p:nvSpPr>
        <p:spPr/>
        <p:txBody>
          <a:bodyPr>
            <a:normAutofit fontScale="90000"/>
          </a:bodyPr>
          <a:lstStyle/>
          <a:p>
            <a:r>
              <a:rPr lang="en-US" dirty="0"/>
              <a:t>Does the Pattern Explain Other Organisms’ Differences?</a:t>
            </a:r>
          </a:p>
        </p:txBody>
      </p:sp>
      <p:pic>
        <p:nvPicPr>
          <p:cNvPr id="8" name="Picture 7">
            <a:extLst>
              <a:ext uri="{FF2B5EF4-FFF2-40B4-BE49-F238E27FC236}">
                <a16:creationId xmlns:a16="http://schemas.microsoft.com/office/drawing/2014/main" id="{317A3FAB-618D-4AD5-B159-9D31830202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246" y="1478107"/>
            <a:ext cx="4581469" cy="3014379"/>
          </a:xfrm>
          <a:prstGeom prst="rect">
            <a:avLst/>
          </a:prstGeom>
        </p:spPr>
      </p:pic>
      <p:pic>
        <p:nvPicPr>
          <p:cNvPr id="9" name="Picture 8">
            <a:extLst>
              <a:ext uri="{FF2B5EF4-FFF2-40B4-BE49-F238E27FC236}">
                <a16:creationId xmlns:a16="http://schemas.microsoft.com/office/drawing/2014/main" id="{C2CA0256-7438-485E-BED0-A85FF021967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7206" b="5211"/>
          <a:stretch/>
        </p:blipFill>
        <p:spPr bwMode="auto">
          <a:xfrm>
            <a:off x="4306957" y="3103652"/>
            <a:ext cx="4208393" cy="2767794"/>
          </a:xfrm>
          <a:prstGeom prst="rect">
            <a:avLst/>
          </a:prstGeom>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38297D74-3E12-4B90-BDAB-E9FCB6CC6DA8}"/>
              </a:ext>
            </a:extLst>
          </p:cNvPr>
          <p:cNvPicPr>
            <a:picLocks noChangeAspect="1"/>
          </p:cNvPicPr>
          <p:nvPr/>
        </p:nvPicPr>
        <p:blipFill>
          <a:blip r:embed="rId5">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8472191" y="1"/>
            <a:ext cx="721339" cy="617838"/>
          </a:xfrm>
          <a:prstGeom prst="rect">
            <a:avLst/>
          </a:prstGeom>
        </p:spPr>
      </p:pic>
      <p:pic>
        <p:nvPicPr>
          <p:cNvPr id="10" name="Picture 9" descr="A close up of a device&#10;&#10;Description automatically generated">
            <a:extLst>
              <a:ext uri="{FF2B5EF4-FFF2-40B4-BE49-F238E27FC236}">
                <a16:creationId xmlns:a16="http://schemas.microsoft.com/office/drawing/2014/main" id="{A9CFE619-976D-4DE4-96D6-C3547E3F244C}"/>
              </a:ext>
            </a:extLst>
          </p:cNvPr>
          <p:cNvPicPr>
            <a:picLocks noChangeAspect="1"/>
          </p:cNvPicPr>
          <p:nvPr/>
        </p:nvPicPr>
        <p:blipFill rotWithShape="1">
          <a:blip r:embed="rId7">
            <a:alphaModFix amt="35000"/>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l="27568" t="9069" r="13385" b="10348"/>
          <a:stretch/>
        </p:blipFill>
        <p:spPr>
          <a:xfrm rot="16200000">
            <a:off x="8274075" y="305155"/>
            <a:ext cx="617837" cy="1122013"/>
          </a:xfrm>
          <a:prstGeom prst="rect">
            <a:avLst/>
          </a:prstGeom>
        </p:spPr>
      </p:pic>
      <p:sp>
        <p:nvSpPr>
          <p:cNvPr id="11" name="TextBox 10">
            <a:extLst>
              <a:ext uri="{FF2B5EF4-FFF2-40B4-BE49-F238E27FC236}">
                <a16:creationId xmlns:a16="http://schemas.microsoft.com/office/drawing/2014/main" id="{8ACED54A-BD2A-4FDC-984E-D22968666A90}"/>
              </a:ext>
            </a:extLst>
          </p:cNvPr>
          <p:cNvSpPr txBox="1"/>
          <p:nvPr/>
        </p:nvSpPr>
        <p:spPr>
          <a:xfrm>
            <a:off x="8026262" y="617839"/>
            <a:ext cx="1321075" cy="461665"/>
          </a:xfrm>
          <a:prstGeom prst="rect">
            <a:avLst/>
          </a:prstGeom>
          <a:noFill/>
        </p:spPr>
        <p:txBody>
          <a:bodyPr wrap="square" rtlCol="0">
            <a:spAutoFit/>
          </a:bodyPr>
          <a:lstStyle/>
          <a:p>
            <a:r>
              <a:rPr lang="en-US" sz="2400" b="1" dirty="0"/>
              <a:t>SE L2-7</a:t>
            </a:r>
          </a:p>
        </p:txBody>
      </p:sp>
    </p:spTree>
    <p:extLst>
      <p:ext uri="{BB962C8B-B14F-4D97-AF65-F5344CB8AC3E}">
        <p14:creationId xmlns:p14="http://schemas.microsoft.com/office/powerpoint/2010/main" val="386205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FE44A-E2B1-491A-AD04-09A76732CAFD}"/>
              </a:ext>
            </a:extLst>
          </p:cNvPr>
          <p:cNvSpPr>
            <a:spLocks noGrp="1"/>
          </p:cNvSpPr>
          <p:nvPr>
            <p:ph type="title"/>
          </p:nvPr>
        </p:nvSpPr>
        <p:spPr/>
        <p:txBody>
          <a:bodyPr>
            <a:normAutofit/>
          </a:bodyPr>
          <a:lstStyle/>
          <a:p>
            <a:r>
              <a:rPr lang="en-US" dirty="0"/>
              <a:t>Focus Question #2</a:t>
            </a:r>
          </a:p>
        </p:txBody>
      </p:sp>
      <p:sp>
        <p:nvSpPr>
          <p:cNvPr id="3" name="Content Placeholder 2">
            <a:extLst>
              <a:ext uri="{FF2B5EF4-FFF2-40B4-BE49-F238E27FC236}">
                <a16:creationId xmlns:a16="http://schemas.microsoft.com/office/drawing/2014/main" id="{E7610AE5-DCE1-4237-9BAF-51B7A230DF5D}"/>
              </a:ext>
            </a:extLst>
          </p:cNvPr>
          <p:cNvSpPr>
            <a:spLocks noGrp="1"/>
          </p:cNvSpPr>
          <p:nvPr>
            <p:ph idx="1"/>
          </p:nvPr>
        </p:nvSpPr>
        <p:spPr>
          <a:xfrm>
            <a:off x="768626" y="1478108"/>
            <a:ext cx="8203096" cy="4648055"/>
          </a:xfrm>
        </p:spPr>
        <p:txBody>
          <a:bodyPr>
            <a:normAutofit/>
          </a:bodyPr>
          <a:lstStyle/>
          <a:p>
            <a:pPr marL="0" indent="0">
              <a:buNone/>
            </a:pPr>
            <a:r>
              <a:rPr lang="en-US" dirty="0"/>
              <a:t>What differences would you expect to find in two organisms of the same species that have different versions of a trait? </a:t>
            </a:r>
          </a:p>
        </p:txBody>
      </p:sp>
      <p:sp>
        <p:nvSpPr>
          <p:cNvPr id="4" name="Rectangle 3">
            <a:extLst>
              <a:ext uri="{FF2B5EF4-FFF2-40B4-BE49-F238E27FC236}">
                <a16:creationId xmlns:a16="http://schemas.microsoft.com/office/drawing/2014/main" id="{295849B1-55D7-4D4A-ADB8-35ADCE68C56A}"/>
              </a:ext>
            </a:extLst>
          </p:cNvPr>
          <p:cNvSpPr/>
          <p:nvPr/>
        </p:nvSpPr>
        <p:spPr>
          <a:xfrm>
            <a:off x="768626" y="1319720"/>
            <a:ext cx="7703565" cy="1556002"/>
          </a:xfrm>
          <a:prstGeom prst="rect">
            <a:avLst/>
          </a:prstGeom>
          <a:noFill/>
          <a:ln w="28575">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nvGrpSpPr>
          <p:cNvPr id="9" name="Group 8">
            <a:extLst>
              <a:ext uri="{FF2B5EF4-FFF2-40B4-BE49-F238E27FC236}">
                <a16:creationId xmlns:a16="http://schemas.microsoft.com/office/drawing/2014/main" id="{525568A9-1D2F-4700-85B4-828DD963FF90}"/>
              </a:ext>
            </a:extLst>
          </p:cNvPr>
          <p:cNvGrpSpPr>
            <a:grpSpLocks noChangeAspect="1"/>
          </p:cNvGrpSpPr>
          <p:nvPr/>
        </p:nvGrpSpPr>
        <p:grpSpPr>
          <a:xfrm>
            <a:off x="2319131" y="3103729"/>
            <a:ext cx="4505739" cy="2987231"/>
            <a:chOff x="0" y="0"/>
            <a:chExt cx="2988310" cy="1981200"/>
          </a:xfrm>
        </p:grpSpPr>
        <p:pic>
          <p:nvPicPr>
            <p:cNvPr id="10" name="Picture 9">
              <a:extLst>
                <a:ext uri="{FF2B5EF4-FFF2-40B4-BE49-F238E27FC236}">
                  <a16:creationId xmlns:a16="http://schemas.microsoft.com/office/drawing/2014/main" id="{56F9F9C0-3318-444F-AACE-69A4FCDCE9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32560" cy="1981200"/>
            </a:xfrm>
            <a:prstGeom prst="rect">
              <a:avLst/>
            </a:prstGeom>
          </p:spPr>
        </p:pic>
        <p:pic>
          <p:nvPicPr>
            <p:cNvPr id="11" name="Picture 10">
              <a:extLst>
                <a:ext uri="{FF2B5EF4-FFF2-40B4-BE49-F238E27FC236}">
                  <a16:creationId xmlns:a16="http://schemas.microsoft.com/office/drawing/2014/main" id="{D973EDED-938C-4D43-AD1F-42091959CF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6700" y="0"/>
              <a:ext cx="1451610" cy="1981200"/>
            </a:xfrm>
            <a:prstGeom prst="rect">
              <a:avLst/>
            </a:prstGeom>
          </p:spPr>
        </p:pic>
      </p:grpSp>
      <p:pic>
        <p:nvPicPr>
          <p:cNvPr id="12" name="Picture 11">
            <a:extLst>
              <a:ext uri="{FF2B5EF4-FFF2-40B4-BE49-F238E27FC236}">
                <a16:creationId xmlns:a16="http://schemas.microsoft.com/office/drawing/2014/main" id="{66CFBB22-EB09-43B5-9EBB-EF69C1EF32E4}"/>
              </a:ext>
            </a:extLst>
          </p:cNvPr>
          <p:cNvPicPr>
            <a:picLocks noChangeAspect="1"/>
          </p:cNvPicPr>
          <p:nvPr/>
        </p:nvPicPr>
        <p:blipFill>
          <a:blip r:embed="rId5">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8472191" y="1"/>
            <a:ext cx="721339" cy="617838"/>
          </a:xfrm>
          <a:prstGeom prst="rect">
            <a:avLst/>
          </a:prstGeom>
        </p:spPr>
      </p:pic>
      <p:pic>
        <p:nvPicPr>
          <p:cNvPr id="13" name="Picture 12" descr="A close up of a device&#10;&#10;Description automatically generated">
            <a:extLst>
              <a:ext uri="{FF2B5EF4-FFF2-40B4-BE49-F238E27FC236}">
                <a16:creationId xmlns:a16="http://schemas.microsoft.com/office/drawing/2014/main" id="{32A78D02-C7AE-4BE2-99F9-CA0FD9E21089}"/>
              </a:ext>
            </a:extLst>
          </p:cNvPr>
          <p:cNvPicPr>
            <a:picLocks noChangeAspect="1"/>
          </p:cNvPicPr>
          <p:nvPr/>
        </p:nvPicPr>
        <p:blipFill rotWithShape="1">
          <a:blip r:embed="rId7">
            <a:alphaModFix amt="35000"/>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l="27568" t="9069" r="13385" b="10348"/>
          <a:stretch/>
        </p:blipFill>
        <p:spPr>
          <a:xfrm rot="16200000">
            <a:off x="8274075" y="305155"/>
            <a:ext cx="617837" cy="1122013"/>
          </a:xfrm>
          <a:prstGeom prst="rect">
            <a:avLst/>
          </a:prstGeom>
        </p:spPr>
      </p:pic>
      <p:sp>
        <p:nvSpPr>
          <p:cNvPr id="14" name="TextBox 13">
            <a:extLst>
              <a:ext uri="{FF2B5EF4-FFF2-40B4-BE49-F238E27FC236}">
                <a16:creationId xmlns:a16="http://schemas.microsoft.com/office/drawing/2014/main" id="{A2150B77-7AE7-44C3-B93C-9B7AECB78A68}"/>
              </a:ext>
            </a:extLst>
          </p:cNvPr>
          <p:cNvSpPr txBox="1"/>
          <p:nvPr/>
        </p:nvSpPr>
        <p:spPr>
          <a:xfrm>
            <a:off x="8026262" y="617839"/>
            <a:ext cx="1321075" cy="461665"/>
          </a:xfrm>
          <a:prstGeom prst="rect">
            <a:avLst/>
          </a:prstGeom>
          <a:noFill/>
        </p:spPr>
        <p:txBody>
          <a:bodyPr wrap="square" rtlCol="0">
            <a:spAutoFit/>
          </a:bodyPr>
          <a:lstStyle/>
          <a:p>
            <a:r>
              <a:rPr lang="en-US" sz="2400" b="1" dirty="0"/>
              <a:t>SE L2-5</a:t>
            </a:r>
          </a:p>
        </p:txBody>
      </p:sp>
    </p:spTree>
    <p:extLst>
      <p:ext uri="{BB962C8B-B14F-4D97-AF65-F5344CB8AC3E}">
        <p14:creationId xmlns:p14="http://schemas.microsoft.com/office/powerpoint/2010/main" val="1065973758"/>
      </p:ext>
    </p:extLst>
  </p:cSld>
  <p:clrMapOvr>
    <a:masterClrMapping/>
  </p:clrMapOvr>
</p:sld>
</file>

<file path=ppt/theme/theme1.xml><?xml version="1.0" encoding="utf-8"?>
<a:theme xmlns:a="http://schemas.openxmlformats.org/drawingml/2006/main" name="Office Theme">
  <a:themeElements>
    <a:clrScheme name="BSCS colors">
      <a:dk1>
        <a:srgbClr val="273676"/>
      </a:dk1>
      <a:lt1>
        <a:srgbClr val="DFE5ED"/>
      </a:lt1>
      <a:dk2>
        <a:srgbClr val="3184B1"/>
      </a:dk2>
      <a:lt2>
        <a:srgbClr val="FDF3E7"/>
      </a:lt2>
      <a:accent1>
        <a:srgbClr val="5E3C7C"/>
      </a:accent1>
      <a:accent2>
        <a:srgbClr val="119762"/>
      </a:accent2>
      <a:accent3>
        <a:srgbClr val="AE2526"/>
      </a:accent3>
      <a:accent4>
        <a:srgbClr val="000000"/>
      </a:accent4>
      <a:accent5>
        <a:srgbClr val="FFFFFF"/>
      </a:accent5>
      <a:accent6>
        <a:srgbClr val="FFFFFF"/>
      </a:accent6>
      <a:hlink>
        <a:srgbClr val="3184B1"/>
      </a:hlink>
      <a:folHlink>
        <a:srgbClr val="FAAD6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scs title">
  <a:themeElements>
    <a:clrScheme name="Custom 3">
      <a:dk1>
        <a:srgbClr val="273676"/>
      </a:dk1>
      <a:lt1>
        <a:srgbClr val="3184B1"/>
      </a:lt1>
      <a:dk2>
        <a:srgbClr val="FAAD6D"/>
      </a:dk2>
      <a:lt2>
        <a:srgbClr val="A5A4A4"/>
      </a:lt2>
      <a:accent1>
        <a:srgbClr val="DFE5ED"/>
      </a:accent1>
      <a:accent2>
        <a:srgbClr val="FDF3E7"/>
      </a:accent2>
      <a:accent3>
        <a:srgbClr val="5E3C7C"/>
      </a:accent3>
      <a:accent4>
        <a:srgbClr val="119762"/>
      </a:accent4>
      <a:accent5>
        <a:srgbClr val="AE2526"/>
      </a:accent5>
      <a:accent6>
        <a:srgbClr val="4C4C4C"/>
      </a:accent6>
      <a:hlink>
        <a:srgbClr val="FFFFFF"/>
      </a:hlink>
      <a:folHlink>
        <a:srgbClr val="00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SCS_2018_PPT_pres_v8.potx" id="{837AFC7D-AB61-40A6-8634-44A0A11B86E0}" vid="{9B860514-4B17-456A-B950-EE3F7FC79B5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11487</TotalTime>
  <Words>1415</Words>
  <Application>Microsoft Office PowerPoint</Application>
  <PresentationFormat>On-screen Show (4:3)</PresentationFormat>
  <Paragraphs>100</Paragraphs>
  <Slides>6</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Myriad Pro</vt:lpstr>
      <vt:lpstr>Office Theme</vt:lpstr>
      <vt:lpstr>bscs title</vt:lpstr>
      <vt:lpstr>A Study of Traits</vt:lpstr>
      <vt:lpstr>Focus Question #2</vt:lpstr>
      <vt:lpstr>Thinking Scientifically</vt:lpstr>
      <vt:lpstr>Thinking Scientifically</vt:lpstr>
      <vt:lpstr>Does the Pattern Explain Other Organisms’ Differences?</vt:lpstr>
      <vt:lpstr>Focus Question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Moraine</dc:creator>
  <cp:lastModifiedBy>Becca Greer</cp:lastModifiedBy>
  <cp:revision>52</cp:revision>
  <dcterms:created xsi:type="dcterms:W3CDTF">2018-06-08T15:24:57Z</dcterms:created>
  <dcterms:modified xsi:type="dcterms:W3CDTF">2020-02-07T16:01:23Z</dcterms:modified>
</cp:coreProperties>
</file>