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3" r:id="rId3"/>
  </p:sldMasterIdLst>
  <p:notesMasterIdLst>
    <p:notesMasterId r:id="rId16"/>
  </p:notesMasterIdLst>
  <p:sldIdLst>
    <p:sldId id="347" r:id="rId4"/>
    <p:sldId id="282" r:id="rId5"/>
    <p:sldId id="283" r:id="rId6"/>
    <p:sldId id="284" r:id="rId7"/>
    <p:sldId id="341" r:id="rId8"/>
    <p:sldId id="285" r:id="rId9"/>
    <p:sldId id="286" r:id="rId10"/>
    <p:sldId id="342" r:id="rId11"/>
    <p:sldId id="343" r:id="rId12"/>
    <p:sldId id="346" r:id="rId13"/>
    <p:sldId id="291" r:id="rId14"/>
    <p:sldId id="344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4712" autoAdjust="0"/>
  </p:normalViewPr>
  <p:slideViewPr>
    <p:cSldViewPr snapToGrid="0" showGuides="1">
      <p:cViewPr varScale="1">
        <p:scale>
          <a:sx n="72" d="100"/>
          <a:sy n="72" d="100"/>
        </p:scale>
        <p:origin x="43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25DB4A-876A-430E-8CE7-A4E3BE5A4B4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38B279-CFEB-4C2F-A5FB-91FDCA66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2467-8523-4228-8E6E-E37931936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2467-8523-4228-8E6E-E37931936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S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6DFE0E-D9C5-4490-85AB-C9D702D49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Main titles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6379FD0-ECF3-402F-BEF1-90A2CDD9FD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Day, Month &amp; Date, Year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A57B95-60DA-4645-843B-6D892950C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803275" algn="l"/>
              </a:tabLst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sub-title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F644EFF-A89B-4515-901A-8B9522A93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Presenter Names &amp; Affiliations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AA137D8-CF95-49A1-B940-75382B926FD2}"/>
              </a:ext>
            </a:extLst>
          </p:cNvPr>
          <p:cNvSpPr txBox="1">
            <a:spLocks/>
          </p:cNvSpPr>
          <p:nvPr userDrawn="1"/>
        </p:nvSpPr>
        <p:spPr>
          <a:xfrm>
            <a:off x="0" y="1097308"/>
            <a:ext cx="9144000" cy="54024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184B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Transforming Science Education Through Research-Driven Innovation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0A2DAF-CC93-4062-B023-F9F12D3CD9DF}"/>
              </a:ext>
            </a:extLst>
          </p:cNvPr>
          <p:cNvCxnSpPr/>
          <p:nvPr userDrawn="1"/>
        </p:nvCxnSpPr>
        <p:spPr>
          <a:xfrm>
            <a:off x="685800" y="1110950"/>
            <a:ext cx="777240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012A57F-8065-4B67-B6E9-DA90F8D4F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44" y="540249"/>
            <a:ext cx="1643511" cy="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  <p15:guide id="3" pos="5328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7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8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0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0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file:///C:\Program%20Files%20(x86)\Karen's%20Time%20Cop\PTTimeCop.exe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7BB782-0A45-489A-8D1C-5804B45906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"/>
            <a:ext cx="9185564" cy="6890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103F9-31B4-4CCF-8384-1E68C9E2335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00" y="6185910"/>
            <a:ext cx="1308588" cy="3610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1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2528"/>
            <a:ext cx="7886700" cy="482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D58B-9BA7-4977-ABCD-C69BDB5B8D1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63670-91CB-4325-8070-1E97CCD3EA5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58179-48DE-4CD4-988F-D43F62671C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505" y="17281"/>
            <a:ext cx="176035" cy="278605"/>
            <a:chOff x="0" y="0"/>
            <a:chExt cx="1527048" cy="2416035"/>
          </a:xfrm>
        </p:grpSpPr>
        <p:pic>
          <p:nvPicPr>
            <p:cNvPr id="12" name="Picture 11">
              <a:hlinkClick r:id="rId15" action="ppaction://program"/>
              <a:extLst>
                <a:ext uri="{FF2B5EF4-FFF2-40B4-BE49-F238E27FC236}">
                  <a16:creationId xmlns:a16="http://schemas.microsoft.com/office/drawing/2014/main" id="{30813584-5998-4F11-850E-0CDBBFE26A3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8" t="8583" r="26485" b="22380"/>
            <a:stretch/>
          </p:blipFill>
          <p:spPr bwMode="auto">
            <a:xfrm>
              <a:off x="0" y="0"/>
              <a:ext cx="1527048" cy="23159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438299-385E-45A0-B24E-1C096C03A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8" t="86078" r="49586" b="5780"/>
            <a:stretch/>
          </p:blipFill>
          <p:spPr bwMode="auto">
            <a:xfrm>
              <a:off x="162838" y="2204580"/>
              <a:ext cx="1151890" cy="2114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08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564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6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72387&amp;picture=baseball-hat-clipar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72387&amp;picture=baseball-hat-clipar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72387&amp;picture=baseball-hat-clipart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freefoodphotos.com/imagelibrary/cooking/slides/electric_ring_off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72387&amp;picture=baseball-hat-clipart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freefoodphotos.com/imagelibrary/cooking/slides/electric_ring_off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electric_ring_off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cdomainpictures.net/view-image.php?image=72387&amp;picture=baseball-hat-clipart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electric_ring_off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cdomainpictures.net/view-image.php?image=72387&amp;picture=baseball-hat-clipart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electric_ring_off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cdomainpictures.net/view-image.php?image=72387&amp;picture=baseball-hat-clipart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electric_ring_off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cdomainpictures.net/view-image.php?image=72387&amp;picture=baseball-hat-clipart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electric_ring_off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ublicdomainpictures.net/view-image.php?image=72387&amp;picture=baseball-hat-clipart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electric_ring_off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72387&amp;picture=baseball-hat-clipart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cooking/slides/electric_ring_off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ublicdomainpictures.net/view-image.php?image=72387&amp;picture=baseball-hat-clipart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53F9-2E8B-430A-A8B0-1A14A71F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 Study of Traits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8E714-9F76-4A86-9D88-D160E91D2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Lesson 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7133F-6B05-4991-94E4-D914AF4CCCC9}"/>
              </a:ext>
            </a:extLst>
          </p:cNvPr>
          <p:cNvCxnSpPr/>
          <p:nvPr/>
        </p:nvCxnSpPr>
        <p:spPr>
          <a:xfrm>
            <a:off x="685800" y="1110950"/>
            <a:ext cx="777240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AA5178F-95B7-45C8-934B-7D1F7F5C3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44" y="540249"/>
            <a:ext cx="1643511" cy="45347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FF675-C786-4BA1-BCA3-0F61BD2649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50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EF1E-2887-4D61-9879-2FC2720A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 and Summarize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7F27-18AE-40DC-A287-8AC298B8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2191" y="1"/>
            <a:ext cx="721339" cy="617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18C8D-2F4C-4906-8041-415A3FC7D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71" y="1041649"/>
            <a:ext cx="8414258" cy="47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2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E433-227D-4903-A66F-433C09F2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429B-55F0-4469-9CD2-7C4F43998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did the model we used to study the colors of jaguar offspring help you understand inheritance in an organism?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19BD7-5B15-49E6-BF62-B9FDA2CD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2191" y="1"/>
            <a:ext cx="721339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7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E44A-E2B1-491A-AD04-09A76732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Question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0AE5-DCE1-4237-9BAF-51B7A230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9" y="2702709"/>
            <a:ext cx="7800382" cy="1677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do two parents sometimes have children that have the same version of a trait as they do and sometimes have children with a different version of that trait?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849B1-55D7-4D4A-ADB8-35ADCE68C56A}"/>
              </a:ext>
            </a:extLst>
          </p:cNvPr>
          <p:cNvSpPr/>
          <p:nvPr/>
        </p:nvSpPr>
        <p:spPr>
          <a:xfrm>
            <a:off x="671809" y="2514600"/>
            <a:ext cx="7800382" cy="2094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5AA18A1B-1C5F-40F7-95ED-82A194D77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160B6-B3ED-4D58-B942-4E0F89258513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AFEE6-98FF-4FA0-86FD-8BE077412E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E44A-E2B1-491A-AD04-09A76732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Question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0AE5-DCE1-4237-9BAF-51B7A230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40" y="2702709"/>
            <a:ext cx="7716652" cy="174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do two parents sometimes have children that have the same version of a trait as they do and sometimes have children with a different version of that trait?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849B1-55D7-4D4A-ADB8-35ADCE68C56A}"/>
              </a:ext>
            </a:extLst>
          </p:cNvPr>
          <p:cNvSpPr/>
          <p:nvPr/>
        </p:nvSpPr>
        <p:spPr>
          <a:xfrm>
            <a:off x="712380" y="2514600"/>
            <a:ext cx="7759811" cy="20943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5AA18A1B-1C5F-40F7-95ED-82A194D77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160B6-B3ED-4D58-B942-4E0F89258513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AFEE6-98FF-4FA0-86FD-8BE077412E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504F-CD10-4204-8844-23D51A99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Jaguar Families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FA1DAFF-1424-4457-AFBC-A9FF880DE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74727"/>
              </p:ext>
            </p:extLst>
          </p:nvPr>
        </p:nvGraphicFramePr>
        <p:xfrm>
          <a:off x="2253672" y="1079504"/>
          <a:ext cx="4636656" cy="5029200"/>
        </p:xfrm>
        <a:graphic>
          <a:graphicData uri="http://schemas.openxmlformats.org/drawingml/2006/table">
            <a:tbl>
              <a:tblPr/>
              <a:tblGrid>
                <a:gridCol w="2318328">
                  <a:extLst>
                    <a:ext uri="{9D8B030D-6E8A-4147-A177-3AD203B41FA5}">
                      <a16:colId xmlns:a16="http://schemas.microsoft.com/office/drawing/2014/main" val="555986413"/>
                    </a:ext>
                  </a:extLst>
                </a:gridCol>
                <a:gridCol w="2318328">
                  <a:extLst>
                    <a:ext uri="{9D8B030D-6E8A-4147-A177-3AD203B41FA5}">
                      <a16:colId xmlns:a16="http://schemas.microsoft.com/office/drawing/2014/main" val="1375065490"/>
                    </a:ext>
                  </a:extLst>
                </a:gridCol>
              </a:tblGrid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Jaguar #</a:t>
                      </a:r>
                      <a:endParaRPr lang="en-US" sz="40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 or Female?</a:t>
                      </a:r>
                      <a:endParaRPr lang="en-US" sz="40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89938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329868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3701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758493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291465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746026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50534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496111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971754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944433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323428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A0EB46E3-0751-46EF-BA04-6F151971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BF25FF44-B3C5-4761-BBFB-7D1EFD8BF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4AF0C-A2BE-4AB9-9A96-42E17E623D15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D358F2-087E-4317-A270-884D57A58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B1CD-6676-4B11-B2B5-19A4D2EB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74AD-A141-4CF2-81BA-0C5B55AE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2096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fur color of the jaguar I am studying is ________.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fur color of the jaguar my partner is studying is _________.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Use the Communicating in Scientific Ways stems to help you discuss ideas with your partner. 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F61E38DD-561B-4861-BD6E-ED2A321D8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F03A3C-D6C9-4260-814C-17268D032A6E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L5-9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75112-9AD8-4804-BFBA-B779B285E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504F-CD10-4204-8844-23D51A99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Jaguar Families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FA1DAFF-1424-4457-AFBC-A9FF880DE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796702"/>
              </p:ext>
            </p:extLst>
          </p:nvPr>
        </p:nvGraphicFramePr>
        <p:xfrm>
          <a:off x="2015903" y="1059711"/>
          <a:ext cx="5113683" cy="5029200"/>
        </p:xfrm>
        <a:graphic>
          <a:graphicData uri="http://schemas.openxmlformats.org/drawingml/2006/table">
            <a:tbl>
              <a:tblPr/>
              <a:tblGrid>
                <a:gridCol w="1704561">
                  <a:extLst>
                    <a:ext uri="{9D8B030D-6E8A-4147-A177-3AD203B41FA5}">
                      <a16:colId xmlns:a16="http://schemas.microsoft.com/office/drawing/2014/main" val="555986413"/>
                    </a:ext>
                  </a:extLst>
                </a:gridCol>
                <a:gridCol w="1704561">
                  <a:extLst>
                    <a:ext uri="{9D8B030D-6E8A-4147-A177-3AD203B41FA5}">
                      <a16:colId xmlns:a16="http://schemas.microsoft.com/office/drawing/2014/main" val="1375065490"/>
                    </a:ext>
                  </a:extLst>
                </a:gridCol>
                <a:gridCol w="1704561">
                  <a:extLst>
                    <a:ext uri="{9D8B030D-6E8A-4147-A177-3AD203B41FA5}">
                      <a16:colId xmlns:a16="http://schemas.microsoft.com/office/drawing/2014/main" val="1591055350"/>
                    </a:ext>
                  </a:extLst>
                </a:gridCol>
              </a:tblGrid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Jaguar #</a:t>
                      </a:r>
                      <a:endParaRPr lang="en-US" sz="40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  <a:endParaRPr lang="en-US" sz="40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4"/>
                          </a:solidFill>
                          <a:effectLst/>
                        </a:rPr>
                        <a:t>Fur Color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89938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black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329868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spotted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3701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spotted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758493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black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291465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black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746026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black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50534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spotted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496111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black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971754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spotted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944433"/>
                  </a:ext>
                </a:extLst>
              </a:tr>
              <a:tr h="42634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40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n-US" sz="40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black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323428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A0EB46E3-0751-46EF-BA04-6F151971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BF25FF44-B3C5-4761-BBFB-7D1EFD8BF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84AF0C-A2BE-4AB9-9A96-42E17E623D15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E5E64-4D13-40B1-A7AD-E664DD5A3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8A14-D7AE-47E9-8F99-610C0B25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Offspring Fur Color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399229-B9D6-4E5C-87DD-0F3879B8C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723980"/>
              </p:ext>
            </p:extLst>
          </p:nvPr>
        </p:nvGraphicFramePr>
        <p:xfrm>
          <a:off x="374662" y="1411590"/>
          <a:ext cx="8458198" cy="4034820"/>
        </p:xfrm>
        <a:graphic>
          <a:graphicData uri="http://schemas.openxmlformats.org/drawingml/2006/table">
            <a:tbl>
              <a:tblPr/>
              <a:tblGrid>
                <a:gridCol w="1208314">
                  <a:extLst>
                    <a:ext uri="{9D8B030D-6E8A-4147-A177-3AD203B41FA5}">
                      <a16:colId xmlns:a16="http://schemas.microsoft.com/office/drawing/2014/main" val="1244687147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156299629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887976759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721577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4116701069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3531163133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1790432315"/>
                    </a:ext>
                  </a:extLst>
                </a:gridCol>
              </a:tblGrid>
              <a:tr h="184167">
                <a:tc>
                  <a:txBody>
                    <a:bodyPr/>
                    <a:lstStyle/>
                    <a:p>
                      <a:pPr fontAlgn="ctr"/>
                      <a:br>
                        <a:rPr lang="en-US" sz="2400" b="1" dirty="0">
                          <a:effectLst/>
                        </a:rPr>
                      </a:br>
                      <a:endParaRPr lang="en-US" sz="24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Females</a:t>
                      </a:r>
                      <a:endParaRPr lang="en-US" sz="24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716796"/>
                  </a:ext>
                </a:extLst>
              </a:tr>
              <a:tr h="736145">
                <a:tc row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Males</a:t>
                      </a:r>
                      <a:endParaRPr lang="en-US" sz="24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547483"/>
                  </a:ext>
                </a:extLst>
              </a:tr>
              <a:tr h="488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56866"/>
                  </a:ext>
                </a:extLst>
              </a:tr>
              <a:tr h="488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Spotted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Spotted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19348"/>
                  </a:ext>
                </a:extLst>
              </a:tr>
              <a:tr h="488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Spotted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Spotted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126370"/>
                  </a:ext>
                </a:extLst>
              </a:tr>
              <a:tr h="488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Spotted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Spotted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592248"/>
                  </a:ext>
                </a:extLst>
              </a:tr>
              <a:tr h="488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3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Spotted</a:t>
                      </a:r>
                      <a:endParaRPr lang="en-US" sz="36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  <a:endParaRPr lang="en-US" sz="3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1149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C34E987-1FE4-469B-B209-EF3208D0FBB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758459" y="-340608"/>
            <a:ext cx="130126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C6955AD0-EA70-4DA3-AA65-783B357EC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B9960-EC90-4A3F-AF54-562B6E7DB8CC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B79F4-7732-4499-89BF-70485FA5F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2940C-7563-4407-9185-B907E092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02" y="354705"/>
            <a:ext cx="7886700" cy="621845"/>
          </a:xfrm>
        </p:spPr>
        <p:txBody>
          <a:bodyPr/>
          <a:lstStyle/>
          <a:p>
            <a:r>
              <a:rPr lang="en-US" dirty="0"/>
              <a:t>DNA and Traits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AD0F8756-C275-4E55-A76E-1A61B7275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0969D-613C-45F0-BC8C-2AEA1D8A8186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BC6216-7694-4313-A0B3-336B3990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04809"/>
            <a:ext cx="8072005" cy="3919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2F5ED-11B2-4DD0-B363-37812E862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2940C-7563-4407-9185-B907E092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and Phenotype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F3E1F5-9C11-4C50-B141-95307D7C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5036"/>
            <a:ext cx="4608369" cy="17355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Use Vis-à-vis Reading to read and summarize the essay, </a:t>
            </a:r>
            <a:r>
              <a:rPr lang="en-US" sz="3600" i="1" dirty="0"/>
              <a:t>Phenotype and Genotype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AD0F8756-C275-4E55-A76E-1A61B7275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0969D-613C-45F0-BC8C-2AEA1D8A8186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L6-6</a:t>
            </a:r>
          </a:p>
        </p:txBody>
      </p:sp>
      <p:pic>
        <p:nvPicPr>
          <p:cNvPr id="1028" name="Picture 4" descr="Image result for victorian conversation chair">
            <a:extLst>
              <a:ext uri="{FF2B5EF4-FFF2-40B4-BE49-F238E27FC236}">
                <a16:creationId xmlns:a16="http://schemas.microsoft.com/office/drawing/2014/main" id="{98AE02E7-A1F6-400A-BE99-D0277C78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9" y="1367197"/>
            <a:ext cx="3466533" cy="250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EE60F1-3E8C-4ACC-BD1B-0E11276383BD}"/>
              </a:ext>
            </a:extLst>
          </p:cNvPr>
          <p:cNvSpPr txBox="1"/>
          <p:nvPr/>
        </p:nvSpPr>
        <p:spPr>
          <a:xfrm>
            <a:off x="628650" y="4359563"/>
            <a:ext cx="788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Look back at the alleles you predicted for each jaguar offspring’s fur color. Revise your answers if needed in another color.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B8A51-5AC2-417D-B275-D2AEF95A3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52940C-7563-4407-9185-B907E092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 and Summarize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371D-A670-458B-9BBF-ABF33818F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74643"/>
            <a:ext cx="445135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200" dirty="0"/>
              <a:t>Based on the reading, write a paragraph that explains how two black jaguars could have an offspring with spotted fur.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Include the ideas in the box in your paragraph.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844E9B-C705-428A-A97E-E115C41F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1445" y="1474643"/>
            <a:ext cx="2953905" cy="4351338"/>
          </a:xfrm>
          <a:ln w="5715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allele</a:t>
            </a:r>
          </a:p>
          <a:p>
            <a:r>
              <a:rPr lang="en-US" sz="3200" dirty="0"/>
              <a:t>phenotype</a:t>
            </a:r>
          </a:p>
          <a:p>
            <a:r>
              <a:rPr lang="en-US" sz="3200" dirty="0"/>
              <a:t>genotype</a:t>
            </a:r>
          </a:p>
          <a:p>
            <a:r>
              <a:rPr lang="en-US" sz="3200" dirty="0"/>
              <a:t>dominant</a:t>
            </a:r>
          </a:p>
          <a:p>
            <a:r>
              <a:rPr lang="en-US" sz="3200" dirty="0"/>
              <a:t>recessive</a:t>
            </a:r>
          </a:p>
          <a:p>
            <a:r>
              <a:rPr lang="en-US" sz="3200" dirty="0"/>
              <a:t>heterozygous </a:t>
            </a:r>
          </a:p>
          <a:p>
            <a:r>
              <a:rPr lang="en-US" sz="3200" dirty="0"/>
              <a:t>homozygous</a:t>
            </a:r>
          </a:p>
          <a:p>
            <a:endParaRPr lang="en-US" sz="3200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AD0F8756-C275-4E55-A76E-1A61B7275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68" t="9069" r="13385" b="10348"/>
          <a:stretch/>
        </p:blipFill>
        <p:spPr>
          <a:xfrm rot="16200000">
            <a:off x="8274075" y="305155"/>
            <a:ext cx="617837" cy="1122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0969D-613C-45F0-BC8C-2AEA1D8A8186}"/>
              </a:ext>
            </a:extLst>
          </p:cNvPr>
          <p:cNvSpPr txBox="1"/>
          <p:nvPr/>
        </p:nvSpPr>
        <p:spPr>
          <a:xfrm>
            <a:off x="8026262" y="617839"/>
            <a:ext cx="13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 L6-8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A79E5-15CA-42FD-B02A-30AEEC9A7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5469"/>
          <a:stretch/>
        </p:blipFill>
        <p:spPr>
          <a:xfrm>
            <a:off x="8472191" y="1"/>
            <a:ext cx="721339" cy="5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CS colors">
      <a:dk1>
        <a:srgbClr val="273676"/>
      </a:dk1>
      <a:lt1>
        <a:srgbClr val="DFE5ED"/>
      </a:lt1>
      <a:dk2>
        <a:srgbClr val="3184B1"/>
      </a:dk2>
      <a:lt2>
        <a:srgbClr val="FDF3E7"/>
      </a:lt2>
      <a:accent1>
        <a:srgbClr val="5E3C7C"/>
      </a:accent1>
      <a:accent2>
        <a:srgbClr val="119762"/>
      </a:accent2>
      <a:accent3>
        <a:srgbClr val="AE2526"/>
      </a:accent3>
      <a:accent4>
        <a:srgbClr val="000000"/>
      </a:accent4>
      <a:accent5>
        <a:srgbClr val="FFFFFF"/>
      </a:accent5>
      <a:accent6>
        <a:srgbClr val="FFFFFF"/>
      </a:accent6>
      <a:hlink>
        <a:srgbClr val="3184B1"/>
      </a:hlink>
      <a:folHlink>
        <a:srgbClr val="FAAD6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scs title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CS_2018_PPT_pres_v8.potx" id="{837AFC7D-AB61-40A6-8634-44A0A11B86E0}" vid="{9B860514-4B17-456A-B950-EE3F7FC79B55}"/>
    </a:ext>
  </a:extLst>
</a:theme>
</file>

<file path=ppt/theme/theme3.xml><?xml version="1.0" encoding="utf-8"?>
<a:theme xmlns:a="http://schemas.openxmlformats.org/drawingml/2006/main" name="1_bscs title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CS_2018_PPT_pres_v8.potx" id="{837AFC7D-AB61-40A6-8634-44A0A11B86E0}" vid="{9B860514-4B17-456A-B950-EE3F7FC79B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12971</TotalTime>
  <Words>358</Words>
  <Application>Microsoft Office PowerPoint</Application>
  <PresentationFormat>On-screen Show (4:3)</PresentationFormat>
  <Paragraphs>142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Office Theme</vt:lpstr>
      <vt:lpstr>bscs title</vt:lpstr>
      <vt:lpstr>1_bscs title</vt:lpstr>
      <vt:lpstr>A Study of Traits</vt:lpstr>
      <vt:lpstr>Focus Question #6</vt:lpstr>
      <vt:lpstr>Studying Jaguar Families</vt:lpstr>
      <vt:lpstr>Collaborating</vt:lpstr>
      <vt:lpstr>Studying Jaguar Families</vt:lpstr>
      <vt:lpstr>Determining Offspring Fur Color</vt:lpstr>
      <vt:lpstr>DNA and Traits</vt:lpstr>
      <vt:lpstr>Genotype and Phenotype</vt:lpstr>
      <vt:lpstr>Synthesize and Summarize</vt:lpstr>
      <vt:lpstr>Synthesize and Summarize</vt:lpstr>
      <vt:lpstr>Meta Moment</vt:lpstr>
      <vt:lpstr>Focus Question #6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Moraine</dc:creator>
  <cp:lastModifiedBy>Becca Greer</cp:lastModifiedBy>
  <cp:revision>70</cp:revision>
  <cp:lastPrinted>2018-06-30T02:15:42Z</cp:lastPrinted>
  <dcterms:created xsi:type="dcterms:W3CDTF">2018-06-08T15:24:57Z</dcterms:created>
  <dcterms:modified xsi:type="dcterms:W3CDTF">2020-02-07T17:13:56Z</dcterms:modified>
</cp:coreProperties>
</file>